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4861" r:id="rId2"/>
  </p:sldMasterIdLst>
  <p:notesMasterIdLst>
    <p:notesMasterId r:id="rId28"/>
  </p:notesMasterIdLst>
  <p:handoutMasterIdLst>
    <p:handoutMasterId r:id="rId29"/>
  </p:handoutMasterIdLst>
  <p:sldIdLst>
    <p:sldId id="771" r:id="rId3"/>
    <p:sldId id="772" r:id="rId4"/>
    <p:sldId id="773" r:id="rId5"/>
    <p:sldId id="775" r:id="rId6"/>
    <p:sldId id="802" r:id="rId7"/>
    <p:sldId id="778" r:id="rId8"/>
    <p:sldId id="780" r:id="rId9"/>
    <p:sldId id="782" r:id="rId10"/>
    <p:sldId id="801" r:id="rId11"/>
    <p:sldId id="784" r:id="rId12"/>
    <p:sldId id="785" r:id="rId13"/>
    <p:sldId id="787" r:id="rId14"/>
    <p:sldId id="803" r:id="rId15"/>
    <p:sldId id="788" r:id="rId16"/>
    <p:sldId id="792" r:id="rId17"/>
    <p:sldId id="791" r:id="rId18"/>
    <p:sldId id="793" r:id="rId19"/>
    <p:sldId id="774" r:id="rId20"/>
    <p:sldId id="794" r:id="rId21"/>
    <p:sldId id="795" r:id="rId22"/>
    <p:sldId id="796" r:id="rId23"/>
    <p:sldId id="797" r:id="rId24"/>
    <p:sldId id="799" r:id="rId25"/>
    <p:sldId id="798" r:id="rId26"/>
    <p:sldId id="804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CC9900"/>
    <a:srgbClr val="FFE5E5"/>
    <a:srgbClr val="CCFFFF"/>
    <a:srgbClr val="FFCC00"/>
    <a:srgbClr val="FFFF99"/>
    <a:srgbClr val="B2B2B2"/>
    <a:srgbClr val="E22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0" autoAdjust="0"/>
    <p:restoredTop sz="86514" autoAdjust="0"/>
  </p:normalViewPr>
  <p:slideViewPr>
    <p:cSldViewPr>
      <p:cViewPr>
        <p:scale>
          <a:sx n="100" d="100"/>
          <a:sy n="100" d="100"/>
        </p:scale>
        <p:origin x="-18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8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55508-06CC-433F-9F0E-33049F967783}" type="doc">
      <dgm:prSet loTypeId="urn:microsoft.com/office/officeart/2008/layout/HexagonCluster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5E412E7-CA80-4FD6-BA5E-D1EA71F8019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accent6">
                  <a:lumMod val="50000"/>
                </a:schemeClr>
              </a:solidFill>
            </a:rPr>
            <a:t>Учет по МСФО</a:t>
          </a:r>
          <a:endParaRPr lang="ru-RU" sz="1200" b="0" dirty="0">
            <a:solidFill>
              <a:schemeClr val="accent6">
                <a:lumMod val="50000"/>
              </a:schemeClr>
            </a:solidFill>
          </a:endParaRPr>
        </a:p>
      </dgm:t>
    </dgm:pt>
    <dgm:pt modelId="{5B13CBC6-2F97-4306-94FC-701429E7A121}" type="parTrans" cxnId="{55F0B987-C0CE-4840-9B2D-F2319EE102E9}">
      <dgm:prSet/>
      <dgm:spPr/>
      <dgm:t>
        <a:bodyPr/>
        <a:lstStyle/>
        <a:p>
          <a:endParaRPr lang="ru-RU"/>
        </a:p>
      </dgm:t>
    </dgm:pt>
    <dgm:pt modelId="{262E6C26-18EC-4B25-A0B9-7BB58DED3A8C}" type="sibTrans" cxnId="{55F0B987-C0CE-4840-9B2D-F2319EE102E9}">
      <dgm:prSet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2E96C61-63B5-4318-A929-E63901A29945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accent6">
                  <a:lumMod val="50000"/>
                </a:schemeClr>
              </a:solidFill>
            </a:rPr>
            <a:t>Аналитический учет</a:t>
          </a:r>
          <a:endParaRPr lang="ru-RU" sz="1200" b="0" dirty="0">
            <a:solidFill>
              <a:schemeClr val="accent6">
                <a:lumMod val="50000"/>
              </a:schemeClr>
            </a:solidFill>
          </a:endParaRPr>
        </a:p>
      </dgm:t>
    </dgm:pt>
    <dgm:pt modelId="{3E21E49A-7B30-4FCF-8E5C-7CF9EF33F5CD}" type="parTrans" cxnId="{DF95AA50-BA24-4AD7-8BD9-549630086FB3}">
      <dgm:prSet/>
      <dgm:spPr/>
      <dgm:t>
        <a:bodyPr/>
        <a:lstStyle/>
        <a:p>
          <a:endParaRPr lang="ru-RU"/>
        </a:p>
      </dgm:t>
    </dgm:pt>
    <dgm:pt modelId="{1B6CEA31-B748-4EA0-A9D8-FBE69A225FA2}" type="sibTrans" cxnId="{DF95AA50-BA24-4AD7-8BD9-549630086FB3}">
      <dgm:prSet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C8725903-72E7-42D0-9F17-0627F414C3E1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accent6">
                  <a:lumMod val="50000"/>
                </a:schemeClr>
              </a:solidFill>
            </a:rPr>
            <a:t>Управленческий учет</a:t>
          </a:r>
          <a:endParaRPr lang="ru-RU" sz="1200" b="0" dirty="0">
            <a:solidFill>
              <a:schemeClr val="accent6">
                <a:lumMod val="50000"/>
              </a:schemeClr>
            </a:solidFill>
          </a:endParaRPr>
        </a:p>
      </dgm:t>
    </dgm:pt>
    <dgm:pt modelId="{D2253EC2-656E-4DB7-A680-163D1D694CB2}" type="parTrans" cxnId="{320F5842-612B-4E8C-A32D-37828DA1ED83}">
      <dgm:prSet/>
      <dgm:spPr/>
      <dgm:t>
        <a:bodyPr/>
        <a:lstStyle/>
        <a:p>
          <a:endParaRPr lang="ru-RU"/>
        </a:p>
      </dgm:t>
    </dgm:pt>
    <dgm:pt modelId="{BBF1A2C3-088D-4A36-B4E5-F0DDEB21E54E}" type="sibTrans" cxnId="{320F5842-612B-4E8C-A32D-37828DA1ED83}">
      <dgm:prSet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90A3780-23F2-491E-9386-D94B9DB81A45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accent6">
                  <a:lumMod val="50000"/>
                </a:schemeClr>
              </a:solidFill>
            </a:rPr>
            <a:t>Учет по РСБУ</a:t>
          </a:r>
          <a:endParaRPr lang="ru-RU" sz="1200" b="0" dirty="0">
            <a:solidFill>
              <a:schemeClr val="accent6">
                <a:lumMod val="50000"/>
              </a:schemeClr>
            </a:solidFill>
          </a:endParaRPr>
        </a:p>
      </dgm:t>
    </dgm:pt>
    <dgm:pt modelId="{0B0C0F60-9D73-4D7B-8AC0-6D977635D338}" type="parTrans" cxnId="{7032D200-D9BC-4EA4-AA3B-5FBA6DFA2A1A}">
      <dgm:prSet/>
      <dgm:spPr/>
      <dgm:t>
        <a:bodyPr/>
        <a:lstStyle/>
        <a:p>
          <a:endParaRPr lang="ru-RU"/>
        </a:p>
      </dgm:t>
    </dgm:pt>
    <dgm:pt modelId="{61E2C74B-5DAE-4579-8A91-FB6D62A1FC78}" type="sibTrans" cxnId="{7032D200-D9BC-4EA4-AA3B-5FBA6DFA2A1A}">
      <dgm:prSet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C26CBD1-AD31-4390-BFE1-5829DD2B0BF2}" type="pres">
      <dgm:prSet presAssocID="{4F955508-06CC-433F-9F0E-33049F96778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3357705C-9A77-4C91-B630-F49B609B7545}" type="pres">
      <dgm:prSet presAssocID="{05E412E7-CA80-4FD6-BA5E-D1EA71F80198}" presName="text1" presStyleCnt="0"/>
      <dgm:spPr/>
    </dgm:pt>
    <dgm:pt modelId="{81CE5889-A9B1-4746-AFF1-CD5DD0438334}" type="pres">
      <dgm:prSet presAssocID="{05E412E7-CA80-4FD6-BA5E-D1EA71F8019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0FE83-F547-449D-A201-0F737144D787}" type="pres">
      <dgm:prSet presAssocID="{05E412E7-CA80-4FD6-BA5E-D1EA71F80198}" presName="textaccent1" presStyleCnt="0"/>
      <dgm:spPr/>
    </dgm:pt>
    <dgm:pt modelId="{93087B35-BECE-48A2-B9F6-6066344EA26F}" type="pres">
      <dgm:prSet presAssocID="{05E412E7-CA80-4FD6-BA5E-D1EA71F80198}" presName="accentRepeatNode" presStyleLbl="solidAlignAcc1" presStyleIdx="0" presStyleCnt="8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F10C4C9F-7F7B-4D47-ABCA-ECCD1A181D30}" type="pres">
      <dgm:prSet presAssocID="{262E6C26-18EC-4B25-A0B9-7BB58DED3A8C}" presName="image1" presStyleCnt="0"/>
      <dgm:spPr/>
    </dgm:pt>
    <dgm:pt modelId="{E8B8F262-1885-4826-B4D9-4F918DE036E7}" type="pres">
      <dgm:prSet presAssocID="{262E6C26-18EC-4B25-A0B9-7BB58DED3A8C}" presName="imageRepeatNode" presStyleLbl="alignAcc1" presStyleIdx="0" presStyleCnt="4"/>
      <dgm:spPr/>
      <dgm:t>
        <a:bodyPr/>
        <a:lstStyle/>
        <a:p>
          <a:endParaRPr lang="ru-RU"/>
        </a:p>
      </dgm:t>
    </dgm:pt>
    <dgm:pt modelId="{982C2EC7-EE60-48FB-B94B-7A264EEB14D4}" type="pres">
      <dgm:prSet presAssocID="{262E6C26-18EC-4B25-A0B9-7BB58DED3A8C}" presName="imageaccent1" presStyleCnt="0"/>
      <dgm:spPr/>
    </dgm:pt>
    <dgm:pt modelId="{3CA4C963-16E4-447C-9819-0C931B254E9B}" type="pres">
      <dgm:prSet presAssocID="{262E6C26-18EC-4B25-A0B9-7BB58DED3A8C}" presName="accentRepeatNode" presStyleLbl="solidAlignAcc1" presStyleIdx="1" presStyleCnt="8"/>
      <dgm:spPr>
        <a:ln>
          <a:solidFill>
            <a:schemeClr val="bg1"/>
          </a:solidFill>
        </a:ln>
      </dgm:spPr>
    </dgm:pt>
    <dgm:pt modelId="{77B2FBBC-99AF-4407-AC3C-703FC741DCF4}" type="pres">
      <dgm:prSet presAssocID="{02E96C61-63B5-4318-A929-E63901A29945}" presName="text2" presStyleCnt="0"/>
      <dgm:spPr/>
    </dgm:pt>
    <dgm:pt modelId="{51C3BDCF-E748-474C-AA5E-6714B053C35D}" type="pres">
      <dgm:prSet presAssocID="{02E96C61-63B5-4318-A929-E63901A29945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3CA4D-D5A1-45C5-BA2A-65276B272659}" type="pres">
      <dgm:prSet presAssocID="{02E96C61-63B5-4318-A929-E63901A29945}" presName="textaccent2" presStyleCnt="0"/>
      <dgm:spPr/>
    </dgm:pt>
    <dgm:pt modelId="{98947B32-144B-4C19-91C8-8CF77BA471A7}" type="pres">
      <dgm:prSet presAssocID="{02E96C61-63B5-4318-A929-E63901A29945}" presName="accentRepeatNode" presStyleLbl="solidAlignAcc1" presStyleIdx="2" presStyleCnt="8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44F52E32-037F-458F-A553-C52D74C4E224}" type="pres">
      <dgm:prSet presAssocID="{1B6CEA31-B748-4EA0-A9D8-FBE69A225FA2}" presName="image2" presStyleCnt="0"/>
      <dgm:spPr/>
    </dgm:pt>
    <dgm:pt modelId="{EF2530EA-9C7E-494C-8CEE-2696139861B6}" type="pres">
      <dgm:prSet presAssocID="{1B6CEA31-B748-4EA0-A9D8-FBE69A225FA2}" presName="imageRepeatNode" presStyleLbl="alignAcc1" presStyleIdx="1" presStyleCnt="4"/>
      <dgm:spPr/>
      <dgm:t>
        <a:bodyPr/>
        <a:lstStyle/>
        <a:p>
          <a:endParaRPr lang="ru-RU"/>
        </a:p>
      </dgm:t>
    </dgm:pt>
    <dgm:pt modelId="{EC021582-A19F-4F18-92E4-C7F21EDA48D0}" type="pres">
      <dgm:prSet presAssocID="{1B6CEA31-B748-4EA0-A9D8-FBE69A225FA2}" presName="imageaccent2" presStyleCnt="0"/>
      <dgm:spPr/>
    </dgm:pt>
    <dgm:pt modelId="{4BE4746D-2DA0-4803-B6A3-170EEA54520F}" type="pres">
      <dgm:prSet presAssocID="{1B6CEA31-B748-4EA0-A9D8-FBE69A225FA2}" presName="accentRepeatNode" presStyleLbl="solidAlignAcc1" presStyleIdx="3" presStyleCnt="8"/>
      <dgm:spPr>
        <a:ln>
          <a:solidFill>
            <a:schemeClr val="bg1"/>
          </a:solidFill>
        </a:ln>
      </dgm:spPr>
    </dgm:pt>
    <dgm:pt modelId="{19FD4446-910C-48C1-BAE0-77153358CFB2}" type="pres">
      <dgm:prSet presAssocID="{C8725903-72E7-42D0-9F17-0627F414C3E1}" presName="text3" presStyleCnt="0"/>
      <dgm:spPr/>
    </dgm:pt>
    <dgm:pt modelId="{774FC87E-E825-42FD-B0EB-E7F329B8BA2E}" type="pres">
      <dgm:prSet presAssocID="{C8725903-72E7-42D0-9F17-0627F414C3E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33FF3-C046-4740-AEEE-3FB3AB77F9C4}" type="pres">
      <dgm:prSet presAssocID="{C8725903-72E7-42D0-9F17-0627F414C3E1}" presName="textaccent3" presStyleCnt="0"/>
      <dgm:spPr/>
    </dgm:pt>
    <dgm:pt modelId="{521862EB-F984-44EC-98E2-CAB0AEAEC0B2}" type="pres">
      <dgm:prSet presAssocID="{C8725903-72E7-42D0-9F17-0627F414C3E1}" presName="accentRepeatNode" presStyleLbl="solidAlignAcc1" presStyleIdx="4" presStyleCnt="8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EAC5694B-617C-4150-B95F-54C4F1779787}" type="pres">
      <dgm:prSet presAssocID="{BBF1A2C3-088D-4A36-B4E5-F0DDEB21E54E}" presName="image3" presStyleCnt="0"/>
      <dgm:spPr/>
    </dgm:pt>
    <dgm:pt modelId="{5F3C11C1-9848-472F-834D-F516567F497D}" type="pres">
      <dgm:prSet presAssocID="{BBF1A2C3-088D-4A36-B4E5-F0DDEB21E54E}" presName="imageRepeatNode" presStyleLbl="alignAcc1" presStyleIdx="2" presStyleCnt="4"/>
      <dgm:spPr/>
      <dgm:t>
        <a:bodyPr/>
        <a:lstStyle/>
        <a:p>
          <a:endParaRPr lang="ru-RU"/>
        </a:p>
      </dgm:t>
    </dgm:pt>
    <dgm:pt modelId="{1A01C7F7-75C0-4293-B4A3-528A27C99BD3}" type="pres">
      <dgm:prSet presAssocID="{BBF1A2C3-088D-4A36-B4E5-F0DDEB21E54E}" presName="imageaccent3" presStyleCnt="0"/>
      <dgm:spPr/>
    </dgm:pt>
    <dgm:pt modelId="{8BAA3071-EE19-40B3-91F9-02B092A56F66}" type="pres">
      <dgm:prSet presAssocID="{BBF1A2C3-088D-4A36-B4E5-F0DDEB21E54E}" presName="accentRepeatNode" presStyleLbl="solidAlignAcc1" presStyleIdx="5" presStyleCnt="8"/>
      <dgm:spPr>
        <a:solidFill>
          <a:schemeClr val="bg1"/>
        </a:solidFill>
        <a:ln>
          <a:solidFill>
            <a:schemeClr val="bg1"/>
          </a:solidFill>
        </a:ln>
      </dgm:spPr>
    </dgm:pt>
    <dgm:pt modelId="{3FF906FA-96AC-4444-8E4A-A0443A80ACE5}" type="pres">
      <dgm:prSet presAssocID="{290A3780-23F2-491E-9386-D94B9DB81A45}" presName="text4" presStyleCnt="0"/>
      <dgm:spPr/>
    </dgm:pt>
    <dgm:pt modelId="{BF9C18A7-2086-4A68-ACA5-01960EED2CCB}" type="pres">
      <dgm:prSet presAssocID="{290A3780-23F2-491E-9386-D94B9DB81A45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FF5D3-7A58-4631-A7A9-77A256287D22}" type="pres">
      <dgm:prSet presAssocID="{290A3780-23F2-491E-9386-D94B9DB81A45}" presName="textaccent4" presStyleCnt="0"/>
      <dgm:spPr/>
    </dgm:pt>
    <dgm:pt modelId="{15B96ADF-3CCB-4E2F-9ADF-4A70B0CC7C89}" type="pres">
      <dgm:prSet presAssocID="{290A3780-23F2-491E-9386-D94B9DB81A45}" presName="accentRepeatNode" presStyleLbl="solidAlignAcc1" presStyleIdx="6" presStyleCnt="8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9A2C3AB3-0221-4BF8-94D0-40D54DED6DD8}" type="pres">
      <dgm:prSet presAssocID="{61E2C74B-5DAE-4579-8A91-FB6D62A1FC78}" presName="image4" presStyleCnt="0"/>
      <dgm:spPr/>
    </dgm:pt>
    <dgm:pt modelId="{36C40D8C-D2DE-4B58-826A-AA8F09CA0E31}" type="pres">
      <dgm:prSet presAssocID="{61E2C74B-5DAE-4579-8A91-FB6D62A1FC78}" presName="imageRepeatNode" presStyleLbl="alignAcc1" presStyleIdx="3" presStyleCnt="4"/>
      <dgm:spPr/>
      <dgm:t>
        <a:bodyPr/>
        <a:lstStyle/>
        <a:p>
          <a:endParaRPr lang="ru-RU"/>
        </a:p>
      </dgm:t>
    </dgm:pt>
    <dgm:pt modelId="{38DD63F9-E257-410E-9295-1B089D3D0081}" type="pres">
      <dgm:prSet presAssocID="{61E2C74B-5DAE-4579-8A91-FB6D62A1FC78}" presName="imageaccent4" presStyleCnt="0"/>
      <dgm:spPr/>
    </dgm:pt>
    <dgm:pt modelId="{D95F3327-3DC9-453F-A24F-392E322A52E8}" type="pres">
      <dgm:prSet presAssocID="{61E2C74B-5DAE-4579-8A91-FB6D62A1FC78}" presName="accentRepeatNode" presStyleLbl="solidAlignAcc1" presStyleIdx="7" presStyleCnt="8"/>
      <dgm:spPr>
        <a:ln>
          <a:solidFill>
            <a:schemeClr val="bg1"/>
          </a:solidFill>
        </a:ln>
      </dgm:spPr>
    </dgm:pt>
  </dgm:ptLst>
  <dgm:cxnLst>
    <dgm:cxn modelId="{8195AF1D-B4A9-4FD1-8D5B-7963C97B072C}" type="presOf" srcId="{262E6C26-18EC-4B25-A0B9-7BB58DED3A8C}" destId="{E8B8F262-1885-4826-B4D9-4F918DE036E7}" srcOrd="0" destOrd="0" presId="urn:microsoft.com/office/officeart/2008/layout/HexagonCluster"/>
    <dgm:cxn modelId="{3A0EEE46-65D6-4F38-8A3F-79451D89EC79}" type="presOf" srcId="{02E96C61-63B5-4318-A929-E63901A29945}" destId="{51C3BDCF-E748-474C-AA5E-6714B053C35D}" srcOrd="0" destOrd="0" presId="urn:microsoft.com/office/officeart/2008/layout/HexagonCluster"/>
    <dgm:cxn modelId="{FB8A3A9D-277A-4B72-8311-53FB0D619618}" type="presOf" srcId="{C8725903-72E7-42D0-9F17-0627F414C3E1}" destId="{774FC87E-E825-42FD-B0EB-E7F329B8BA2E}" srcOrd="0" destOrd="0" presId="urn:microsoft.com/office/officeart/2008/layout/HexagonCluster"/>
    <dgm:cxn modelId="{A7B0E2B1-1466-4E54-8F28-8DC80A675A7D}" type="presOf" srcId="{4F955508-06CC-433F-9F0E-33049F967783}" destId="{3C26CBD1-AD31-4390-BFE1-5829DD2B0BF2}" srcOrd="0" destOrd="0" presId="urn:microsoft.com/office/officeart/2008/layout/HexagonCluster"/>
    <dgm:cxn modelId="{6ED85C27-380B-415F-ACD2-8F97AE2ADBBB}" type="presOf" srcId="{BBF1A2C3-088D-4A36-B4E5-F0DDEB21E54E}" destId="{5F3C11C1-9848-472F-834D-F516567F497D}" srcOrd="0" destOrd="0" presId="urn:microsoft.com/office/officeart/2008/layout/HexagonCluster"/>
    <dgm:cxn modelId="{4F42A358-9DB1-4C2C-83EF-9FA4FDA49FC1}" type="presOf" srcId="{61E2C74B-5DAE-4579-8A91-FB6D62A1FC78}" destId="{36C40D8C-D2DE-4B58-826A-AA8F09CA0E31}" srcOrd="0" destOrd="0" presId="urn:microsoft.com/office/officeart/2008/layout/HexagonCluster"/>
    <dgm:cxn modelId="{55F0B987-C0CE-4840-9B2D-F2319EE102E9}" srcId="{4F955508-06CC-433F-9F0E-33049F967783}" destId="{05E412E7-CA80-4FD6-BA5E-D1EA71F80198}" srcOrd="0" destOrd="0" parTransId="{5B13CBC6-2F97-4306-94FC-701429E7A121}" sibTransId="{262E6C26-18EC-4B25-A0B9-7BB58DED3A8C}"/>
    <dgm:cxn modelId="{DF95AA50-BA24-4AD7-8BD9-549630086FB3}" srcId="{4F955508-06CC-433F-9F0E-33049F967783}" destId="{02E96C61-63B5-4318-A929-E63901A29945}" srcOrd="1" destOrd="0" parTransId="{3E21E49A-7B30-4FCF-8E5C-7CF9EF33F5CD}" sibTransId="{1B6CEA31-B748-4EA0-A9D8-FBE69A225FA2}"/>
    <dgm:cxn modelId="{4917B70E-F827-4244-9FC1-19E9DFC11417}" type="presOf" srcId="{290A3780-23F2-491E-9386-D94B9DB81A45}" destId="{BF9C18A7-2086-4A68-ACA5-01960EED2CCB}" srcOrd="0" destOrd="0" presId="urn:microsoft.com/office/officeart/2008/layout/HexagonCluster"/>
    <dgm:cxn modelId="{320F5842-612B-4E8C-A32D-37828DA1ED83}" srcId="{4F955508-06CC-433F-9F0E-33049F967783}" destId="{C8725903-72E7-42D0-9F17-0627F414C3E1}" srcOrd="2" destOrd="0" parTransId="{D2253EC2-656E-4DB7-A680-163D1D694CB2}" sibTransId="{BBF1A2C3-088D-4A36-B4E5-F0DDEB21E54E}"/>
    <dgm:cxn modelId="{ABA33E71-84AF-4F46-8B80-3F15C6790D32}" type="presOf" srcId="{1B6CEA31-B748-4EA0-A9D8-FBE69A225FA2}" destId="{EF2530EA-9C7E-494C-8CEE-2696139861B6}" srcOrd="0" destOrd="0" presId="urn:microsoft.com/office/officeart/2008/layout/HexagonCluster"/>
    <dgm:cxn modelId="{7032D200-D9BC-4EA4-AA3B-5FBA6DFA2A1A}" srcId="{4F955508-06CC-433F-9F0E-33049F967783}" destId="{290A3780-23F2-491E-9386-D94B9DB81A45}" srcOrd="3" destOrd="0" parTransId="{0B0C0F60-9D73-4D7B-8AC0-6D977635D338}" sibTransId="{61E2C74B-5DAE-4579-8A91-FB6D62A1FC78}"/>
    <dgm:cxn modelId="{AF5CBFEE-D9CA-46A4-9209-7A3F9C7C9453}" type="presOf" srcId="{05E412E7-CA80-4FD6-BA5E-D1EA71F80198}" destId="{81CE5889-A9B1-4746-AFF1-CD5DD0438334}" srcOrd="0" destOrd="0" presId="urn:microsoft.com/office/officeart/2008/layout/HexagonCluster"/>
    <dgm:cxn modelId="{BC604261-6030-4D17-9561-83E68F48EA87}" type="presParOf" srcId="{3C26CBD1-AD31-4390-BFE1-5829DD2B0BF2}" destId="{3357705C-9A77-4C91-B630-F49B609B7545}" srcOrd="0" destOrd="0" presId="urn:microsoft.com/office/officeart/2008/layout/HexagonCluster"/>
    <dgm:cxn modelId="{08DE40B1-B742-40EC-B7CB-8D0E8DAA575C}" type="presParOf" srcId="{3357705C-9A77-4C91-B630-F49B609B7545}" destId="{81CE5889-A9B1-4746-AFF1-CD5DD0438334}" srcOrd="0" destOrd="0" presId="urn:microsoft.com/office/officeart/2008/layout/HexagonCluster"/>
    <dgm:cxn modelId="{87992C0A-F85E-4A25-A662-0B8466154655}" type="presParOf" srcId="{3C26CBD1-AD31-4390-BFE1-5829DD2B0BF2}" destId="{6250FE83-F547-449D-A201-0F737144D787}" srcOrd="1" destOrd="0" presId="urn:microsoft.com/office/officeart/2008/layout/HexagonCluster"/>
    <dgm:cxn modelId="{7E769E48-548A-42CA-8D0A-5ED4CF55CEE6}" type="presParOf" srcId="{6250FE83-F547-449D-A201-0F737144D787}" destId="{93087B35-BECE-48A2-B9F6-6066344EA26F}" srcOrd="0" destOrd="0" presId="urn:microsoft.com/office/officeart/2008/layout/HexagonCluster"/>
    <dgm:cxn modelId="{808021E1-851B-401F-8F05-F3F332B53E16}" type="presParOf" srcId="{3C26CBD1-AD31-4390-BFE1-5829DD2B0BF2}" destId="{F10C4C9F-7F7B-4D47-ABCA-ECCD1A181D30}" srcOrd="2" destOrd="0" presId="urn:microsoft.com/office/officeart/2008/layout/HexagonCluster"/>
    <dgm:cxn modelId="{D8D33FE3-395F-4E0C-B15C-9B2ED7AD0B23}" type="presParOf" srcId="{F10C4C9F-7F7B-4D47-ABCA-ECCD1A181D30}" destId="{E8B8F262-1885-4826-B4D9-4F918DE036E7}" srcOrd="0" destOrd="0" presId="urn:microsoft.com/office/officeart/2008/layout/HexagonCluster"/>
    <dgm:cxn modelId="{FE890DF0-B02B-4AB5-83D4-2FD0F0860E61}" type="presParOf" srcId="{3C26CBD1-AD31-4390-BFE1-5829DD2B0BF2}" destId="{982C2EC7-EE60-48FB-B94B-7A264EEB14D4}" srcOrd="3" destOrd="0" presId="urn:microsoft.com/office/officeart/2008/layout/HexagonCluster"/>
    <dgm:cxn modelId="{75326AF3-5E9A-4C63-B9D8-1B90508F8B63}" type="presParOf" srcId="{982C2EC7-EE60-48FB-B94B-7A264EEB14D4}" destId="{3CA4C963-16E4-447C-9819-0C931B254E9B}" srcOrd="0" destOrd="0" presId="urn:microsoft.com/office/officeart/2008/layout/HexagonCluster"/>
    <dgm:cxn modelId="{E1A840AE-D3F2-48E2-B9AA-B86E0A0B51D2}" type="presParOf" srcId="{3C26CBD1-AD31-4390-BFE1-5829DD2B0BF2}" destId="{77B2FBBC-99AF-4407-AC3C-703FC741DCF4}" srcOrd="4" destOrd="0" presId="urn:microsoft.com/office/officeart/2008/layout/HexagonCluster"/>
    <dgm:cxn modelId="{A45796B0-8575-4FFA-9771-D92626A3E9D2}" type="presParOf" srcId="{77B2FBBC-99AF-4407-AC3C-703FC741DCF4}" destId="{51C3BDCF-E748-474C-AA5E-6714B053C35D}" srcOrd="0" destOrd="0" presId="urn:microsoft.com/office/officeart/2008/layout/HexagonCluster"/>
    <dgm:cxn modelId="{114B7B0F-2689-4AD9-B2F2-1AB8ECEB5398}" type="presParOf" srcId="{3C26CBD1-AD31-4390-BFE1-5829DD2B0BF2}" destId="{B023CA4D-D5A1-45C5-BA2A-65276B272659}" srcOrd="5" destOrd="0" presId="urn:microsoft.com/office/officeart/2008/layout/HexagonCluster"/>
    <dgm:cxn modelId="{11BB18CD-321A-49DA-94F5-E0259F5A2CDF}" type="presParOf" srcId="{B023CA4D-D5A1-45C5-BA2A-65276B272659}" destId="{98947B32-144B-4C19-91C8-8CF77BA471A7}" srcOrd="0" destOrd="0" presId="urn:microsoft.com/office/officeart/2008/layout/HexagonCluster"/>
    <dgm:cxn modelId="{75A60311-C82C-4774-9A82-BE7CCC57735A}" type="presParOf" srcId="{3C26CBD1-AD31-4390-BFE1-5829DD2B0BF2}" destId="{44F52E32-037F-458F-A553-C52D74C4E224}" srcOrd="6" destOrd="0" presId="urn:microsoft.com/office/officeart/2008/layout/HexagonCluster"/>
    <dgm:cxn modelId="{B4EE2625-2EE9-486A-B379-CF7ECD28550C}" type="presParOf" srcId="{44F52E32-037F-458F-A553-C52D74C4E224}" destId="{EF2530EA-9C7E-494C-8CEE-2696139861B6}" srcOrd="0" destOrd="0" presId="urn:microsoft.com/office/officeart/2008/layout/HexagonCluster"/>
    <dgm:cxn modelId="{FB4241DB-BF55-4D5C-975C-8E06603BC06F}" type="presParOf" srcId="{3C26CBD1-AD31-4390-BFE1-5829DD2B0BF2}" destId="{EC021582-A19F-4F18-92E4-C7F21EDA48D0}" srcOrd="7" destOrd="0" presId="urn:microsoft.com/office/officeart/2008/layout/HexagonCluster"/>
    <dgm:cxn modelId="{25D1D709-5A46-4329-BBF6-2EAF7570D3D2}" type="presParOf" srcId="{EC021582-A19F-4F18-92E4-C7F21EDA48D0}" destId="{4BE4746D-2DA0-4803-B6A3-170EEA54520F}" srcOrd="0" destOrd="0" presId="urn:microsoft.com/office/officeart/2008/layout/HexagonCluster"/>
    <dgm:cxn modelId="{47242D1C-B4CD-4D4B-9699-735E21A24629}" type="presParOf" srcId="{3C26CBD1-AD31-4390-BFE1-5829DD2B0BF2}" destId="{19FD4446-910C-48C1-BAE0-77153358CFB2}" srcOrd="8" destOrd="0" presId="urn:microsoft.com/office/officeart/2008/layout/HexagonCluster"/>
    <dgm:cxn modelId="{3FF61447-DF47-4F7A-BF01-54BD365B339D}" type="presParOf" srcId="{19FD4446-910C-48C1-BAE0-77153358CFB2}" destId="{774FC87E-E825-42FD-B0EB-E7F329B8BA2E}" srcOrd="0" destOrd="0" presId="urn:microsoft.com/office/officeart/2008/layout/HexagonCluster"/>
    <dgm:cxn modelId="{F4BE228A-8815-4132-AAD8-2962D7840762}" type="presParOf" srcId="{3C26CBD1-AD31-4390-BFE1-5829DD2B0BF2}" destId="{EF233FF3-C046-4740-AEEE-3FB3AB77F9C4}" srcOrd="9" destOrd="0" presId="urn:microsoft.com/office/officeart/2008/layout/HexagonCluster"/>
    <dgm:cxn modelId="{E640B66B-06FD-404F-8CF0-4EBD4656D669}" type="presParOf" srcId="{EF233FF3-C046-4740-AEEE-3FB3AB77F9C4}" destId="{521862EB-F984-44EC-98E2-CAB0AEAEC0B2}" srcOrd="0" destOrd="0" presId="urn:microsoft.com/office/officeart/2008/layout/HexagonCluster"/>
    <dgm:cxn modelId="{673CFD69-5B2C-423D-B4EF-F979052FB164}" type="presParOf" srcId="{3C26CBD1-AD31-4390-BFE1-5829DD2B0BF2}" destId="{EAC5694B-617C-4150-B95F-54C4F1779787}" srcOrd="10" destOrd="0" presId="urn:microsoft.com/office/officeart/2008/layout/HexagonCluster"/>
    <dgm:cxn modelId="{31F08CD1-03C1-4283-B82C-9DCE1848BFC2}" type="presParOf" srcId="{EAC5694B-617C-4150-B95F-54C4F1779787}" destId="{5F3C11C1-9848-472F-834D-F516567F497D}" srcOrd="0" destOrd="0" presId="urn:microsoft.com/office/officeart/2008/layout/HexagonCluster"/>
    <dgm:cxn modelId="{26F41134-64E6-4AF0-8D64-654B7FF2755C}" type="presParOf" srcId="{3C26CBD1-AD31-4390-BFE1-5829DD2B0BF2}" destId="{1A01C7F7-75C0-4293-B4A3-528A27C99BD3}" srcOrd="11" destOrd="0" presId="urn:microsoft.com/office/officeart/2008/layout/HexagonCluster"/>
    <dgm:cxn modelId="{DD1385AC-9A82-4EB3-B0E6-BDB9EDAD9D3A}" type="presParOf" srcId="{1A01C7F7-75C0-4293-B4A3-528A27C99BD3}" destId="{8BAA3071-EE19-40B3-91F9-02B092A56F66}" srcOrd="0" destOrd="0" presId="urn:microsoft.com/office/officeart/2008/layout/HexagonCluster"/>
    <dgm:cxn modelId="{60F2BF45-FBD5-4827-A631-D0B31646B032}" type="presParOf" srcId="{3C26CBD1-AD31-4390-BFE1-5829DD2B0BF2}" destId="{3FF906FA-96AC-4444-8E4A-A0443A80ACE5}" srcOrd="12" destOrd="0" presId="urn:microsoft.com/office/officeart/2008/layout/HexagonCluster"/>
    <dgm:cxn modelId="{A1DA89AA-8E1D-430C-ACCA-9C6C3C7289D5}" type="presParOf" srcId="{3FF906FA-96AC-4444-8E4A-A0443A80ACE5}" destId="{BF9C18A7-2086-4A68-ACA5-01960EED2CCB}" srcOrd="0" destOrd="0" presId="urn:microsoft.com/office/officeart/2008/layout/HexagonCluster"/>
    <dgm:cxn modelId="{8045370D-E84D-497E-9657-501A29A53BA5}" type="presParOf" srcId="{3C26CBD1-AD31-4390-BFE1-5829DD2B0BF2}" destId="{736FF5D3-7A58-4631-A7A9-77A256287D22}" srcOrd="13" destOrd="0" presId="urn:microsoft.com/office/officeart/2008/layout/HexagonCluster"/>
    <dgm:cxn modelId="{7AA9A855-2F4A-437F-BDDA-6C32E9E2694C}" type="presParOf" srcId="{736FF5D3-7A58-4631-A7A9-77A256287D22}" destId="{15B96ADF-3CCB-4E2F-9ADF-4A70B0CC7C89}" srcOrd="0" destOrd="0" presId="urn:microsoft.com/office/officeart/2008/layout/HexagonCluster"/>
    <dgm:cxn modelId="{457716E8-E380-4119-932D-DA2C9A27A338}" type="presParOf" srcId="{3C26CBD1-AD31-4390-BFE1-5829DD2B0BF2}" destId="{9A2C3AB3-0221-4BF8-94D0-40D54DED6DD8}" srcOrd="14" destOrd="0" presId="urn:microsoft.com/office/officeart/2008/layout/HexagonCluster"/>
    <dgm:cxn modelId="{C8E14BD8-FC19-413B-8F79-A6C32A01456F}" type="presParOf" srcId="{9A2C3AB3-0221-4BF8-94D0-40D54DED6DD8}" destId="{36C40D8C-D2DE-4B58-826A-AA8F09CA0E31}" srcOrd="0" destOrd="0" presId="urn:microsoft.com/office/officeart/2008/layout/HexagonCluster"/>
    <dgm:cxn modelId="{1EDEE9F9-0BC7-4AC7-A5E6-EDEC9964050E}" type="presParOf" srcId="{3C26CBD1-AD31-4390-BFE1-5829DD2B0BF2}" destId="{38DD63F9-E257-410E-9295-1B089D3D0081}" srcOrd="15" destOrd="0" presId="urn:microsoft.com/office/officeart/2008/layout/HexagonCluster"/>
    <dgm:cxn modelId="{8FE1F7A2-4D02-41CB-88AC-23CD7775C065}" type="presParOf" srcId="{38DD63F9-E257-410E-9295-1B089D3D0081}" destId="{D95F3327-3DC9-453F-A24F-392E322A52E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E5889-A9B1-4746-AFF1-CD5DD0438334}">
      <dsp:nvSpPr>
        <dsp:cNvPr id="0" name=""/>
        <dsp:cNvSpPr/>
      </dsp:nvSpPr>
      <dsp:spPr>
        <a:xfrm>
          <a:off x="1429221" y="3019692"/>
          <a:ext cx="1683619" cy="144519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6">
                  <a:lumMod val="50000"/>
                </a:schemeClr>
              </a:solidFill>
            </a:rPr>
            <a:t>Учет по МСФО</a:t>
          </a:r>
          <a:endParaRPr lang="ru-RU" sz="12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89955" y="3243502"/>
        <a:ext cx="1162151" cy="997572"/>
      </dsp:txXfrm>
    </dsp:sp>
    <dsp:sp modelId="{93087B35-BECE-48A2-B9F6-6066344EA26F}">
      <dsp:nvSpPr>
        <dsp:cNvPr id="0" name=""/>
        <dsp:cNvSpPr/>
      </dsp:nvSpPr>
      <dsp:spPr>
        <a:xfrm>
          <a:off x="1481881" y="3658310"/>
          <a:ext cx="196545" cy="1694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8F262-1885-4826-B4D9-4F918DE036E7}">
      <dsp:nvSpPr>
        <dsp:cNvPr id="0" name=""/>
        <dsp:cNvSpPr/>
      </dsp:nvSpPr>
      <dsp:spPr>
        <a:xfrm>
          <a:off x="0" y="2234112"/>
          <a:ext cx="1683619" cy="1445192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4C963-16E4-447C-9819-0C931B254E9B}">
      <dsp:nvSpPr>
        <dsp:cNvPr id="0" name=""/>
        <dsp:cNvSpPr/>
      </dsp:nvSpPr>
      <dsp:spPr>
        <a:xfrm>
          <a:off x="1139965" y="3478901"/>
          <a:ext cx="196545" cy="169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3BDCF-E748-474C-AA5E-6714B053C35D}">
      <dsp:nvSpPr>
        <dsp:cNvPr id="0" name=""/>
        <dsp:cNvSpPr/>
      </dsp:nvSpPr>
      <dsp:spPr>
        <a:xfrm>
          <a:off x="2856960" y="2223042"/>
          <a:ext cx="1683619" cy="144519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6">
                  <a:lumMod val="50000"/>
                </a:schemeClr>
              </a:solidFill>
            </a:rPr>
            <a:t>Аналитический учет</a:t>
          </a:r>
          <a:endParaRPr lang="ru-RU" sz="12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117694" y="2446852"/>
        <a:ext cx="1162151" cy="997572"/>
      </dsp:txXfrm>
    </dsp:sp>
    <dsp:sp modelId="{98947B32-144B-4C19-91C8-8CF77BA471A7}">
      <dsp:nvSpPr>
        <dsp:cNvPr id="0" name=""/>
        <dsp:cNvSpPr/>
      </dsp:nvSpPr>
      <dsp:spPr>
        <a:xfrm>
          <a:off x="4010276" y="3466305"/>
          <a:ext cx="196545" cy="1694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530EA-9C7E-494C-8CEE-2696139861B6}">
      <dsp:nvSpPr>
        <dsp:cNvPr id="0" name=""/>
        <dsp:cNvSpPr/>
      </dsp:nvSpPr>
      <dsp:spPr>
        <a:xfrm>
          <a:off x="4292116" y="3017402"/>
          <a:ext cx="1683619" cy="1445192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4746D-2DA0-4803-B6A3-170EEA54520F}">
      <dsp:nvSpPr>
        <dsp:cNvPr id="0" name=""/>
        <dsp:cNvSpPr/>
      </dsp:nvSpPr>
      <dsp:spPr>
        <a:xfrm>
          <a:off x="4330683" y="3664799"/>
          <a:ext cx="196545" cy="169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FC87E-E825-42FD-B0EB-E7F329B8BA2E}">
      <dsp:nvSpPr>
        <dsp:cNvPr id="0" name=""/>
        <dsp:cNvSpPr/>
      </dsp:nvSpPr>
      <dsp:spPr>
        <a:xfrm>
          <a:off x="1429221" y="1444332"/>
          <a:ext cx="1683619" cy="144519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6">
                  <a:lumMod val="50000"/>
                </a:schemeClr>
              </a:solidFill>
            </a:rPr>
            <a:t>Управленческий учет</a:t>
          </a:r>
          <a:endParaRPr lang="ru-RU" sz="12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89955" y="1668142"/>
        <a:ext cx="1162151" cy="997572"/>
      </dsp:txXfrm>
    </dsp:sp>
    <dsp:sp modelId="{521862EB-F984-44EC-98E2-CAB0AEAEC0B2}">
      <dsp:nvSpPr>
        <dsp:cNvPr id="0" name=""/>
        <dsp:cNvSpPr/>
      </dsp:nvSpPr>
      <dsp:spPr>
        <a:xfrm>
          <a:off x="2575121" y="1474107"/>
          <a:ext cx="196545" cy="1694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C11C1-9848-472F-834D-F516567F497D}">
      <dsp:nvSpPr>
        <dsp:cNvPr id="0" name=""/>
        <dsp:cNvSpPr/>
      </dsp:nvSpPr>
      <dsp:spPr>
        <a:xfrm>
          <a:off x="2856960" y="647682"/>
          <a:ext cx="1683619" cy="1445192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A3071-EE19-40B3-91F9-02B092A56F66}">
      <dsp:nvSpPr>
        <dsp:cNvPr id="0" name=""/>
        <dsp:cNvSpPr/>
      </dsp:nvSpPr>
      <dsp:spPr>
        <a:xfrm>
          <a:off x="2895528" y="1288209"/>
          <a:ext cx="196545" cy="169483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C18A7-2086-4A68-ACA5-01960EED2CCB}">
      <dsp:nvSpPr>
        <dsp:cNvPr id="0" name=""/>
        <dsp:cNvSpPr/>
      </dsp:nvSpPr>
      <dsp:spPr>
        <a:xfrm>
          <a:off x="4292116" y="1442042"/>
          <a:ext cx="1683619" cy="144519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6">
                  <a:lumMod val="50000"/>
                </a:schemeClr>
              </a:solidFill>
            </a:rPr>
            <a:t>Учет по РСБУ</a:t>
          </a:r>
          <a:endParaRPr lang="ru-RU" sz="12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552850" y="1665852"/>
        <a:ext cx="1162151" cy="997572"/>
      </dsp:txXfrm>
    </dsp:sp>
    <dsp:sp modelId="{15B96ADF-3CCB-4E2F-9ADF-4A70B0CC7C89}">
      <dsp:nvSpPr>
        <dsp:cNvPr id="0" name=""/>
        <dsp:cNvSpPr/>
      </dsp:nvSpPr>
      <dsp:spPr>
        <a:xfrm>
          <a:off x="5739880" y="2079897"/>
          <a:ext cx="196545" cy="1694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40D8C-D2DE-4B58-826A-AA8F09CA0E31}">
      <dsp:nvSpPr>
        <dsp:cNvPr id="0" name=""/>
        <dsp:cNvSpPr/>
      </dsp:nvSpPr>
      <dsp:spPr>
        <a:xfrm>
          <a:off x="5733204" y="2236402"/>
          <a:ext cx="1683619" cy="1445192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F3327-3DC9-453F-A24F-392E322A52E8}">
      <dsp:nvSpPr>
        <dsp:cNvPr id="0" name=""/>
        <dsp:cNvSpPr/>
      </dsp:nvSpPr>
      <dsp:spPr>
        <a:xfrm>
          <a:off x="6072895" y="2261977"/>
          <a:ext cx="196545" cy="1694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8196DDE-790A-4572-A445-15195A484C0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0958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A904A52-35D9-4EAB-9AAE-8DBD09A52D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2698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1</a:t>
            </a:r>
            <a:r>
              <a:rPr lang="en-US" smtClean="0"/>
              <a:t>C</a:t>
            </a:r>
            <a:r>
              <a:rPr lang="ru-RU" smtClean="0"/>
              <a:t>:УХ – программный продукт, который обеспечивает наибольшее количество автоматизированных трансформационных корректировок по МСФО по сравнению с другими продуктами 1С. Обычно в компаниях, которые готовят консолидированную отчетность по МСФО, используются 2 варианта решений по автоматизации. Первый вариант это различные информационные системы: одна - для ведения учета, другая – для проведения консолидации. Второй вариант - это единая система. Каждый вариант имеет свои плюсы и минусы.  1</a:t>
            </a:r>
            <a:r>
              <a:rPr lang="en-US" smtClean="0"/>
              <a:t>C</a:t>
            </a:r>
            <a:r>
              <a:rPr lang="ru-RU" smtClean="0"/>
              <a:t>:УХ – это уникальный продукт, который поддерживает оба варианта. С одной стороны его можно использовать как единое информационное поле для бюджетирования, МСФО, учета, казначейства и консолидации нескольких компаний на базе единого комплекта нормативно-справочной информации. С другой стороны – в нем можно собрать информацию из разных информационных систем и провести только консолидацию данных.</a:t>
            </a:r>
          </a:p>
          <a:p>
            <a:r>
              <a:rPr lang="ru-RU" smtClean="0"/>
              <a:t>В программе предусмотрено 16 областей параллельной оценки, позволяющих вести учет по правилам, отличных от национальных стандартов учета. В этих областях предусмотрено свыше 50 типовых операций, часть из которых автоматические.</a:t>
            </a:r>
          </a:p>
          <a:p>
            <a:r>
              <a:rPr lang="ru-RU" smtClean="0"/>
              <a:t>Также, одним из ключевых преимуществ продукта является автоматизация быстрого закрытия, позволяющая использовать незакрытые данные национального учета в качестве базы для подготовки отчетности по МСФО и «на лету» проводить документную трансляцию.</a:t>
            </a:r>
          </a:p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3470" indent="-2859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800" indent="-22876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1320" indent="-22876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8840" indent="-22876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6360" indent="-2287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3880" indent="-2287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31400" indent="-2287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8920" indent="-2287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E875043-CCC6-45E9-B301-1C756FF1F168}" type="slidenum">
              <a:rPr lang="ru-RU" altLang="ru-RU" sz="1200">
                <a:latin typeface="Times New Roman" pitchFamily="18" charset="0"/>
              </a:rPr>
              <a:pPr>
                <a:defRPr/>
              </a:pPr>
              <a:t>2</a:t>
            </a:fld>
            <a:endParaRPr lang="ru-RU" altLang="ru-RU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Мастер классификации договоров аренды помогает определить, отвечает ли аренда критериям признания по </a:t>
            </a:r>
            <a:r>
              <a:rPr lang="en-US" altLang="ru-RU" smtClean="0"/>
              <a:t>IFRS 16 </a:t>
            </a:r>
            <a:r>
              <a:rPr lang="ru-RU" altLang="ru-RU" smtClean="0"/>
              <a:t>«Аренда», либо это услуга по предоставлению в пользование/прокат какого-либо объекта. Параметры учета договора в МСФО определяются на основе ответов пользователя на вопросы чек листа. В результате договор признается либо «Арендой» и учитывается по </a:t>
            </a:r>
            <a:r>
              <a:rPr lang="en-US" altLang="ru-RU" smtClean="0"/>
              <a:t>IFRS 16</a:t>
            </a:r>
            <a:r>
              <a:rPr lang="ru-RU" altLang="ru-RU" smtClean="0"/>
              <a:t>, либо признается услугой и учитывается как обычный договор с поставщиком (кредиторская задолженность). 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Ответы пользователя на вопросы чек листа, параметры учета договора, сумма и срок действия договора заносятся в регистр сведений, на основе которого составляется аналитический отчет по сравнению параметров учета различных договоров. Используя данный аналитический отчет можно оценить эффект перехода с </a:t>
            </a:r>
            <a:r>
              <a:rPr lang="en-US" altLang="ru-RU" smtClean="0"/>
              <a:t>IAS 17 </a:t>
            </a:r>
            <a:r>
              <a:rPr lang="ru-RU" altLang="ru-RU" smtClean="0"/>
              <a:t>на новый стандарт по аренде </a:t>
            </a:r>
            <a:r>
              <a:rPr lang="en-US" altLang="ru-RU" smtClean="0"/>
              <a:t>IFRS 16</a:t>
            </a:r>
            <a:r>
              <a:rPr lang="ru-RU" altLang="ru-RU" smtClean="0"/>
              <a:t>, а также выявлять ошибки в классификации договоров путем сравнения их параметров.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Установка параметров учета в МСФО автоматически добавляет договор в перечень договоров, по которым документ «Сторно доходов и расходов РСБУ» сторнирует российские проводки.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Регламентная операция по финансовым инструментам отражает начисление выручки и дебиторской задолженности по графику МСФО (график вводится в документе «Отражение финансовых инструментов по амортизированной стоимости»), при этом сумма выручки РСБУ сторнируется документом «Сторно доходов и расходов РСБУ»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Если в графике МСФО в результате изменения времени признания выручки возникает долгосрочная дебиторская задолженность, то программа начисляет дисконт по такой задолженности и амортизирует его на регулярной основе методом эффективной процентной ставки.</a:t>
            </a:r>
          </a:p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На слайде показано поле ввода неарендного компонента в арендном платеже. Неарендный платеж учитывается как расход периода и не включается в расчет суммы обязательства по аренде. Платеж, за минусом неарендного компонента распределяется на сумму погашения начисленных процентов и сумму погашения обязательства по аренде.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Портал ВГО является еще одним из инструментов быстрого закрытия, т.к. позволяет существенно сократить время на выверку внутригрупповых расчетов в результате прямого контакта между исполнителями. Однако, не все полностью используют все возможности этого инструмента, в результате чего не происходит существенного сокращения сроков выверки внутригрупповых расчетов, по сравнению со сценарием «до внедрения».</a:t>
            </a:r>
          </a:p>
          <a:p>
            <a:r>
              <a:rPr lang="ru-RU" smtClean="0"/>
              <a:t>Схема работы с порталом приведена на слайде. Наиболее важной частью работы является не столько сам ввод данных о внутригрупповых расчетов, сколько комментарии исполнителей о причинах расхождений. Портал позволяет автоматизировать работу по согласованию причин расхождений между исполнителями без участия посредника со стороны управляющей компании. Это происходит путем автоматических оповещений исполнителей о наличии расхождений по их обществах и о комментариях в отношении данных расхождений, уже внесенных другими обществами группы.</a:t>
            </a:r>
          </a:p>
          <a:p>
            <a:r>
              <a:rPr lang="ru-RU" smtClean="0"/>
              <a:t>Целью комментирования расхождений является выявить сторону, которая будет исправлять ошибку, а также способ исправления данной ошибки. В качестве способов исправления может быть не только перезагрузка данных (что длительно), но и ввод типовой проводки по устранению расхождения на основе шаблона. Справочник «Причины расхождений» предусмотренный в системе позволяет заранее подготовить типовые проводки для урегулирования расхождений, в зависимости от их причин – например, проводку связанную с ошибкой в выборе периода отражения операции и проводку, связанную с ошибкой в выборе счета ее отражения.</a:t>
            </a:r>
          </a:p>
          <a:p>
            <a:r>
              <a:rPr lang="ru-RU" smtClean="0"/>
              <a:t>Когда стороны нарушают сроки проведения сверки или не могут согласовать между собой ответственного за исправление ошибки в процесс вмешивается куратор сверки (сотрудник управляющей компании), который самостоятельно урегулирует такие расхождения или принудительно назначает ответственного за исправление и назначает новые сроки урегулирования такого расхождения. Для этого в системе предусмотрена индикация просрочки согласования, флаг «спор», позволяющий повысить уровень согласования и инструменты ручного урегулирования расхождений.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52B5E-C45D-46EC-85BA-DE9C9DE6B875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ru-RU" dirty="0" smtClean="0"/>
              <a:t>Для мониторинга актуальности начислений в системе имеется инструмент сопоставления план-факта по начислениям. Не всегда сделанные начисления требуется сторнировать в следующем отчетном периоде и заменять на фактические данные о расходе. При ежемесячной подготовке отчетности, прежде чем поступят документы, подтверждающие факт может пройти 2 или 3 месяца, в течение которых расход продолжает отражаться в учете по плановой величине. </a:t>
            </a:r>
          </a:p>
          <a:p>
            <a:pPr>
              <a:defRPr/>
            </a:pPr>
            <a:r>
              <a:rPr lang="ru-RU" dirty="0" smtClean="0"/>
              <a:t>Окно сопоставления план-факта по начислениям позволяет провести отбор по статье затрат, названию контрагента или другим параметрам и проверить были ли проведены в отчетном периоде фактические расходы, аналогичные сделанным ранее начислениям. </a:t>
            </a:r>
          </a:p>
          <a:p>
            <a:pPr>
              <a:defRPr/>
            </a:pPr>
            <a:r>
              <a:rPr lang="ru-RU" dirty="0" smtClean="0"/>
              <a:t>Пользователю необходимо подтвердить, какие документы факта соответствуют текущим начислениям, после чего программа автоматически сторнирует неактуальные начисления или сделает проводку на разницу между планом и фактом. Подтверждение производится путем перетаскивание суммы расхода в левую нижнюю часть экрана.</a:t>
            </a:r>
          </a:p>
          <a:p>
            <a:pPr>
              <a:defRPr/>
            </a:pPr>
            <a:r>
              <a:rPr lang="ru-RU" dirty="0" smtClean="0"/>
              <a:t> Такой подход позволяет сопоставлять неравные по сумме начисления, когда одному плановому расходу соответствует несколько документов, подтверждающих факт, а также сопоставлять начисления разных периодов, не последовательно идущих друг за другом. Например, начисления января, февраля и марта и факт апреля (общей суммой за 3 месяца).</a:t>
            </a:r>
          </a:p>
          <a:p>
            <a:pPr marL="228760" indent="-228760">
              <a:buFontTx/>
              <a:buAutoNum type="arabicPeriod"/>
              <a:defRPr/>
            </a:pPr>
            <a:endParaRPr lang="en-US" alt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D83D8296-1F88-454E-95B9-CF0A662581D9}" type="slidenum">
              <a:rPr lang="en-US" altLang="en-US" sz="1300" smtClean="0">
                <a:latin typeface="Arial" charset="0"/>
                <a:cs typeface="Arial" charset="0"/>
              </a:rPr>
              <a:pPr defTabSz="955675"/>
              <a:t>16</a:t>
            </a:fld>
            <a:endParaRPr lang="en-US" altLang="en-US" sz="13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9700BF-D478-4AD5-A5E5-34069D9F49EE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46B6F-353B-445F-9208-91FD876E3DE3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5F8C7-AA41-4F5D-BBD7-26556D3F922E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Для формирования структуры владения пользователю необходимо ввести данные о движении инвестиций в организации. </a:t>
            </a:r>
          </a:p>
          <a:p>
            <a:r>
              <a:rPr lang="ru-RU" smtClean="0"/>
              <a:t>Ввод данных возможен либо через загрузку информации из файла </a:t>
            </a:r>
            <a:r>
              <a:rPr lang="en-US" smtClean="0"/>
              <a:t>Excel </a:t>
            </a:r>
            <a:r>
              <a:rPr lang="ru-RU" smtClean="0"/>
              <a:t>в обработке </a:t>
            </a:r>
            <a:r>
              <a:rPr lang="ru-RU" b="1" smtClean="0"/>
              <a:t>Структура владения, </a:t>
            </a:r>
            <a:r>
              <a:rPr lang="ru-RU" smtClean="0"/>
              <a:t>либо путем создания документов </a:t>
            </a:r>
            <a:r>
              <a:rPr lang="ru-RU" b="1" smtClean="0"/>
              <a:t>Приобретение /Выбытие инвестиций.</a:t>
            </a:r>
            <a:endParaRPr lang="ru-RU" smtClean="0"/>
          </a:p>
          <a:p>
            <a:r>
              <a:rPr lang="ru-RU" i="1" smtClean="0"/>
              <a:t>При первоначальном вводе данных</a:t>
            </a:r>
            <a:r>
              <a:rPr lang="ru-RU" smtClean="0"/>
              <a:t> рекомендуется загружать сразу группу операций по приобретению и выбытию инвестиций из файла </a:t>
            </a:r>
            <a:r>
              <a:rPr lang="en-US" smtClean="0"/>
              <a:t>Excel</a:t>
            </a:r>
            <a:r>
              <a:rPr lang="ru-RU" smtClean="0"/>
              <a:t> в обработке </a:t>
            </a:r>
            <a:r>
              <a:rPr lang="ru-RU" b="1" smtClean="0"/>
              <a:t>Структура владения</a:t>
            </a:r>
            <a:r>
              <a:rPr lang="ru-RU" smtClean="0"/>
              <a:t>. Для этого необходимо нажать на кнопку </a:t>
            </a:r>
            <a:r>
              <a:rPr lang="ru-RU" b="1" smtClean="0"/>
              <a:t>Моделирование</a:t>
            </a:r>
            <a:r>
              <a:rPr lang="ru-RU" smtClean="0"/>
              <a:t>, а затем создать условную или фактическую запись по приобретению инвестиции. </a:t>
            </a:r>
          </a:p>
          <a:p>
            <a:r>
              <a:rPr lang="ru-RU" smtClean="0"/>
              <a:t>Затем необходимо создать шаблон файла </a:t>
            </a:r>
            <a:r>
              <a:rPr lang="en-US" smtClean="0"/>
              <a:t>Excel</a:t>
            </a:r>
            <a:r>
              <a:rPr lang="ru-RU" smtClean="0"/>
              <a:t> для загрузки данных. Для этого нужно перейти по кнопке </a:t>
            </a:r>
            <a:r>
              <a:rPr lang="ru-RU" b="1" smtClean="0"/>
              <a:t>Еще</a:t>
            </a:r>
            <a:r>
              <a:rPr lang="ru-RU" smtClean="0"/>
              <a:t> и нажать на кнопку </a:t>
            </a:r>
            <a:r>
              <a:rPr lang="ru-RU" b="1" smtClean="0"/>
              <a:t>Выгрузить корректировки в файл</a:t>
            </a:r>
            <a:r>
              <a:rPr lang="ru-RU" smtClean="0"/>
              <a:t>. В полученный шаблон ввести данные о движении инвестиций. Затем загрузить данные из файла, нажав на закладке </a:t>
            </a:r>
            <a:r>
              <a:rPr lang="ru-RU" b="1" smtClean="0"/>
              <a:t>Моделирование</a:t>
            </a:r>
            <a:r>
              <a:rPr lang="ru-RU" smtClean="0"/>
              <a:t> на кнопку </a:t>
            </a:r>
            <a:r>
              <a:rPr lang="ru-RU" b="1" smtClean="0"/>
              <a:t>Загрузить операции</a:t>
            </a:r>
            <a:r>
              <a:rPr lang="ru-RU" smtClean="0"/>
              <a:t> из файла.</a:t>
            </a:r>
          </a:p>
          <a:p>
            <a:r>
              <a:rPr lang="ru-RU" smtClean="0"/>
              <a:t>При этом в случае загрузки организаций из файла без указания в нем ИНН, программа автоматически создает в справочнике организационных единиц карточки российских организаций (регламентированных). </a:t>
            </a:r>
          </a:p>
          <a:p>
            <a:r>
              <a:rPr lang="ru-RU" smtClean="0"/>
              <a:t>Для того, чтобы загруженные данные из режима Моделирование попали в диаграмму структуры владения необходимо отметить флажок </a:t>
            </a:r>
            <a:r>
              <a:rPr lang="ru-RU" b="1" smtClean="0"/>
              <a:t>Применить операции</a:t>
            </a:r>
            <a:r>
              <a:rPr lang="ru-RU" smtClean="0"/>
              <a:t>. </a:t>
            </a:r>
          </a:p>
          <a:p>
            <a:r>
              <a:rPr lang="ru-RU" smtClean="0"/>
              <a:t>Для того, чтобы загруженные данные из режима Моделирование попали в документы движения инвестиций необходимо нажать на кнопку </a:t>
            </a:r>
            <a:r>
              <a:rPr lang="ru-RU" b="1" smtClean="0"/>
              <a:t>Отразить</a:t>
            </a:r>
            <a:r>
              <a:rPr lang="ru-RU" smtClean="0"/>
              <a:t> в учете, подготовить для уведомлений. В этом случае программа создаст документы </a:t>
            </a:r>
            <a:r>
              <a:rPr lang="ru-RU" b="1" smtClean="0"/>
              <a:t>Приобретение инвестиций</a:t>
            </a:r>
            <a:r>
              <a:rPr lang="ru-RU" smtClean="0"/>
              <a:t> и </a:t>
            </a:r>
            <a:r>
              <a:rPr lang="ru-RU" b="1" smtClean="0"/>
              <a:t>Выбытие инвестиций</a:t>
            </a:r>
            <a:r>
              <a:rPr lang="ru-RU" smtClean="0"/>
              <a:t> на основании загруженных данных.</a:t>
            </a:r>
          </a:p>
          <a:p>
            <a:r>
              <a:rPr lang="ru-RU" smtClean="0"/>
              <a:t>После создания шаблона пробную запись можно удалить или провести. </a:t>
            </a:r>
          </a:p>
          <a:p>
            <a:r>
              <a:rPr lang="ru-RU" smtClean="0"/>
              <a:t>Пользователь может воспользоваться сервисом загрузки данных об участии российских организаций в других организациях из Единого государственного реестра юридических лиц (далее - ЕГРЮЛ). Для этого необходимо сформировать диаграмму, выделить мышью российскую организацию по правой кнопке мыши нажать на кнопку </a:t>
            </a:r>
            <a:r>
              <a:rPr lang="ru-RU" b="1" smtClean="0"/>
              <a:t>Добавить объекты инвестирования из ЕГРЮЛ</a:t>
            </a:r>
            <a:r>
              <a:rPr lang="ru-RU" smtClean="0"/>
              <a:t>. Программа автоматически добавить в справочник организационных единиц объекты инвестирования – российские организации. Далее нужно сформировать заново структуру владения.</a:t>
            </a:r>
          </a:p>
          <a:p>
            <a:endParaRPr lang="ru-RU" smtClean="0"/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77888">
              <a:defRPr/>
            </a:pPr>
            <a:fld id="{AD4D9C91-5D28-4A9A-B286-60374A60D13E}" type="slidenum">
              <a:rPr lang="en-US" smtClean="0"/>
              <a:pPr defTabSz="877888"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На слайде представлено сравнение функциональных возможностей 1С:Управление Холдингом и 1С:БП КОРП МСФО в части подсистемы МСФО. Ярким цветом выделены блоки, которые переходят в новый программный продукт. Темным цветом выделены те блоки, которые остаются только в 1С.Управление холдингом и в новом программном продукте их не будет. Эти блоки связаны с автоматизацией консолидации отчетности – портал ВГО, автоматизация расчета гудвила и т.п. Все основные блоки, связанные с автоматизацией расчета типовых поправок по финансовым инструментам, поддержкой параллельного учета внеоборотных активов и быстрым закрытием отчетности переходят в новый программный продукт. 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6FAA36-54AC-4C1B-8202-20DD631554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Программа формирует «Реестр уведомлений об иностранных компаниях», в котором отображается перечень уведомлений об участии в иностранных организациях. Уведомления формируются от имени инвестора-юридического лица. В верхней части реестра отображается табличная часть с перечнем  инвесторов. В нижней части реестра отображаются уведомления. Уведомление  об участии отображается, если у организации – инвестора имеются доли участия в иностранных компаниях более 10 % или имеются учрежденные им иностранные структуры.</a:t>
            </a:r>
          </a:p>
        </p:txBody>
      </p:sp>
      <p:sp>
        <p:nvSpPr>
          <p:cNvPr id="111619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77888">
              <a:defRPr/>
            </a:pPr>
            <a:fld id="{F1A1CB39-8609-47D3-8820-E624E4D4C1E2}" type="slidenum">
              <a:rPr lang="en-US" smtClean="0"/>
              <a:pPr defTabSz="877888"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Уведомления об участии в международной группе компаний и Страновой отчет заполняются автоматически на основе информации об организационных единицах (адрес, местоположение, инвесторы, ИНН и прочая информация), введенных в справочнике </a:t>
            </a:r>
            <a:r>
              <a:rPr lang="ru-RU" b="1" smtClean="0"/>
              <a:t>Организационные единицы</a:t>
            </a:r>
            <a:r>
              <a:rPr lang="ru-RU" smtClean="0"/>
              <a:t>, а также форм сбора показателей странового отчета.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CC194-33B9-4045-94FB-0C374927C713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Программа позволяет формировать сводный аналитический регистр по странам, на основе которого происходит сравнительный анализ деловой активности компаний, зарегистрированных в низконалоговых и высоконалоговых юрисдикциях. Например, существуют компании, зарегистрированные в юрисдикциях со значительной прибылью, но незначительным объемом активов. </a:t>
            </a:r>
          </a:p>
          <a:p>
            <a:r>
              <a:rPr lang="ru-RU" smtClean="0"/>
              <a:t>Наличие компаний с незначительным объемом активов и значительной прибылью может свидетельствовать о наличии налогового риска, связанного с намеренным выводом прибыли из юрисдикции, где происходит основная деятельность. Однако это может быть объяснено и другими причинами – например, значительным износом материальных активов в этой юрисдикции или наличием не отражаемых в отчетности нематериальных активов, генерирующих прибыль (бренд, сайт и т. п.). Поэтому налоговые риски необходимо оценивать по совокупности индикаторов. </a:t>
            </a:r>
          </a:p>
          <a:p>
            <a:r>
              <a:rPr lang="ru-RU" smtClean="0"/>
              <a:t>Отклонения по основным показателям, характеризующим деятельность компаний в разных странах, маркируются цветом. Например, если в какой-либо юрисдикции прибыль до налогообложения в расчете на одного сотрудника существенно выше, чем в остальных, то этот показатель будет маркирован цветом.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8148E-0809-4CCF-999E-045A8DB90DCA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228760" indent="-228760">
              <a:buFontTx/>
              <a:buAutoNum type="arabicPeriod"/>
              <a:defRPr/>
            </a:pPr>
            <a:endParaRPr lang="en-US" alt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901C5CB7-CC3E-48F7-ABFA-F420E14F4F2A}" type="slidenum">
              <a:rPr lang="en-US" altLang="en-US" sz="1300" smtClean="0">
                <a:latin typeface="Arial" charset="0"/>
                <a:cs typeface="Arial" charset="0"/>
              </a:rPr>
              <a:pPr defTabSz="955675"/>
              <a:t>4</a:t>
            </a:fld>
            <a:endParaRPr lang="en-US" altLang="en-US" sz="13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Процесс подготовки отчетности по МСФО в программном продукте 1С Управление Холдингом при использовании транзакционной модели учета  представлен на слайде. В виде красных стрелок на схеме представлен процесс переноса данных учета из РСБУ в МСФО. Как видно из схемы, подготовка отчетности по МСФО происходит, отталкиваясь от проводок РСБУ и документов РСБУ, а не от отчетности по РСБУ. Это позволяет закрывать период в МСФО раньше, чем в РСБУ не дожидаясь поступления всех первичных документов, а сделав временные «начисления» по плановым данным в отношении недостающих документов при помощи проведения документов и операций в МСФО. В программном продукте поддерживаются 2 способа переноса данных из РСБУ в МСФО – это параллельный учет и трансляция. В случае трансляции проводки РСБУ переносятся в МСФО по определенной карте соответствий. В случае параллельного учета на основе документов РСБУ создаются аналогичные им документы МСФО, но параметры учета в них могут быть другими – например, для основного средства может быть установлен другой срок амортизации или метод амортизации или дату документа.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02CB1-D46C-43CB-B23D-DC5FC6ABD35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ru-RU" dirty="0" smtClean="0"/>
              <a:t>Окно сопоставления план-факта по начислениям позволяет провести отбор по статье затрат, названию контрагента или другим параметрам и проверить были ли проведены в отчетном периоде фактические расходы, аналогичные сделанным ранее начислениям. </a:t>
            </a:r>
          </a:p>
          <a:p>
            <a:pPr>
              <a:defRPr/>
            </a:pPr>
            <a:r>
              <a:rPr lang="ru-RU" dirty="0" smtClean="0"/>
              <a:t>Пользователю необходимо подтвердить, какие документы факта соответствуют текущим начислениям, после чего программа автоматически сторнирует неактуальные начисления или сделает проводку на разницу между планом и фактом. Подтверждение производится путем перетаскивание суммы расхода в левую нижнюю часть экрана.</a:t>
            </a:r>
          </a:p>
          <a:p>
            <a:pPr>
              <a:defRPr/>
            </a:pPr>
            <a:r>
              <a:rPr lang="ru-RU" dirty="0" smtClean="0"/>
              <a:t> Такой подход позволяет сопоставлять неравные по сумме начисления, когда одному плановому расходу соответствует несколько документов, подтверждающих факт, а также сопоставлять начисления разных периодов, не последовательно идущих друг за другом. Например, начисления января, февраля и марта и факт апреля (общей суммой за 3 месяца).</a:t>
            </a:r>
          </a:p>
          <a:p>
            <a:pPr marL="228760" indent="-228760">
              <a:buFontTx/>
              <a:buAutoNum type="arabicPeriod"/>
              <a:defRPr/>
            </a:pPr>
            <a:endParaRPr lang="en-US" alt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BAF900D8-B3CE-48CA-B2D6-C55C22CAE199}" type="slidenum">
              <a:rPr lang="en-US" altLang="en-US" sz="1300" smtClean="0">
                <a:latin typeface="Arial" charset="0"/>
                <a:cs typeface="Arial" charset="0"/>
              </a:rPr>
              <a:pPr defTabSz="955675"/>
              <a:t>6</a:t>
            </a:fld>
            <a:endParaRPr lang="en-US" altLang="en-US" sz="13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228760" indent="-228760">
              <a:buFontTx/>
              <a:buAutoNum type="arabicPeriod"/>
              <a:defRPr/>
            </a:pPr>
            <a:endParaRPr lang="en-US" alt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72C57E77-C343-4E39-BF7D-64161B28875A}" type="slidenum">
              <a:rPr lang="en-US" altLang="en-US" sz="1300" smtClean="0">
                <a:latin typeface="Arial" charset="0"/>
                <a:cs typeface="Arial" charset="0"/>
              </a:rPr>
              <a:pPr defTabSz="955675"/>
              <a:t>7</a:t>
            </a:fld>
            <a:endParaRPr lang="en-US" altLang="en-US" sz="13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228760" indent="-228760">
              <a:buFontTx/>
              <a:buAutoNum type="arabicPeriod"/>
              <a:defRPr/>
            </a:pPr>
            <a:endParaRPr lang="en-US" alt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EA3FCA3B-D97A-4786-9B90-775D17163C85}" type="slidenum">
              <a:rPr lang="en-US" altLang="en-US" sz="1300" smtClean="0">
                <a:latin typeface="Arial" charset="0"/>
                <a:cs typeface="Arial" charset="0"/>
              </a:rPr>
              <a:pPr defTabSz="955675"/>
              <a:t>8</a:t>
            </a:fld>
            <a:endParaRPr lang="en-US" altLang="en-US" sz="13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Итак, перейдем подробнее к обзору блока работы с внеоборотными активами, как одной областей параллельной оценки, в которой обычно присутствует наибольшее количество расхождений между учетом по национальным стандартам и МСФО.</a:t>
            </a:r>
          </a:p>
          <a:p>
            <a:r>
              <a:rPr lang="ru-RU" smtClean="0"/>
              <a:t>Когда мы говорим об автоматизации основных средств, прежде всего возникают вопросы – а как будет реализовано первоначальное признание ОС на основе отчета оценщика, содержащего данные о стоимости ОС, отличные от РСБУ; как будет реализован последующий учет этих средств с использованием метода амортизации, который отличается от РСБУ. Как реализован учет законсервированных ОС или расхождения в капитализации процентов и классификации инвестиционных активов. </a:t>
            </a:r>
          </a:p>
          <a:p>
            <a:r>
              <a:rPr lang="ru-RU" smtClean="0"/>
              <a:t>Подсистема параллельного учета ОС в 1С.УХ позволяет автоматизировать параллельный учет ОС в соответствии с правилами МСФО. Когда количество инвентарных объектов исчисляется тысячами или десятками тысяч, и стоимость этих объектов отличается от национальных стандартов из-за того при покупке каждого нового предприятия, в качестве первоначальной стоимости ОС берется справедливая стоимость, определённая оценщиком – программа делает огромную экономию трудозатрат, в результате автоматического расчета финансового результата от выбытия таких переоцененных ОС, пересчета их амортизации. </a:t>
            </a:r>
          </a:p>
          <a:p>
            <a:r>
              <a:rPr lang="ru-RU" smtClean="0"/>
              <a:t>В текущей реализации блок параллельного учета ВНА решает очень много ключевых задач и экономит огромное количество времени специалистам по МСФО, однако в ближайших планах его дальнейшее улучшение.</a:t>
            </a:r>
          </a:p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В текущем релизе в блоке учета внеоборотных активов по МСФО предусмотрена собственная классификация ВНА, так как в одну базу для подготовки консолидированной отчетности собираются несколько источников данных из разных баз, в каждой из которых своя нормативно-справочная информация.  В рамках улучшений блока мы сделали эту классификацию ВНА единой с НСБУ, если учет по НСБУ также ведется в программном продукте УХ. </a:t>
            </a:r>
          </a:p>
          <a:p>
            <a:r>
              <a:rPr lang="ru-RU" smtClean="0"/>
              <a:t>В результате удалось существенно расширить возможности параллельного учета – например, теперь возможно вести параллельный учет отдельных категория ВНА или отдельных объектов ВНА, и при этом транслировать остальные объекты ВНА. Именно такой подход и требуется в большинстве случаев на практике. Параллельный учет ведется для зданий, сооружений, крупных дорогостоящих объектов ВНА, независимая оценка которых обоснована. Стоимость мелкие объектов ВНА, такие как офисное оборудование, инвентарь, а также транспортных средств в МСФО как правило не отличается от РСБУ и данные учета этих групп ВНА как правило транслируются.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29081-9279-4084-9AEF-3AD57E3B42F5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79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 dirty="0" smtClean="0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 dirty="0" smtClean="0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 dirty="0" smtClean="0">
              <a:solidFill>
                <a:schemeClr val="tx2"/>
              </a:solidFill>
              <a:cs typeface="+mn-cs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 dirty="0" smtClean="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 dirty="0" smtClean="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AE6AE-DF92-4F63-ADFF-5646849643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DAF7-79EB-4618-B515-25EE4F7231A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D961-358E-4062-AC7E-87C9662541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EDBE-F251-43C4-94CE-6DE1DE0CB12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19426" cy="3937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>1С:Управление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8DC6-AD70-47D2-94BE-BE3B5A160D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88"/>
            <a:ext cx="45720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 smtClean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 smtClean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ABAD8-82E4-4F85-8C3A-2C5B24FA4CE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21100-75F9-4B47-9001-0E40051DC73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129-C776-4C14-9BB9-876B1261A0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B918D-CBE9-4C91-8E9D-3C48BBE6BB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987EA-289E-4BAF-9C6F-712A55ED3D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55DE-8507-4A52-839F-FFDCE77406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D59D-A566-4500-A123-B9B2264A50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17EE-E2C8-41DF-8BA1-8F11F4376BD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6736-266E-420F-A3CB-438930DB97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0D398-4E54-4528-8BA0-5DA5B2B119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2AF36-61A5-40A2-B97F-D734F72C96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9D51-56BC-471E-A71F-21EC191921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EA800-7BCB-4B0E-9E27-9A5B5052A1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19426" cy="3937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 sz="1800">
                <a:solidFill>
                  <a:srgbClr val="5F0000"/>
                </a:solidFill>
              </a:rPr>
              <a:t>1С:Управление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DDE09-9847-4899-9DE9-E36A1A26100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0EC1-FDA9-4517-8119-026EC6E3F07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E9037-7E5C-412E-B45F-84700175D2D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26B6-76DA-4E89-9328-8C2D5A3ABE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2915-AAE4-45CE-88D3-74765EB6F6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9E02-0166-462E-AF3A-8FA55914C4E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401BD-6BE1-41D9-B496-032EB598DB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5DDC-09C6-4538-8B90-A46803B628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dirty="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DD7DC3E1-C97C-4859-ABA7-C7B542E65BC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78" r:id="rId2"/>
    <p:sldLayoutId id="2147484877" r:id="rId3"/>
    <p:sldLayoutId id="2147484876" r:id="rId4"/>
    <p:sldLayoutId id="2147484875" r:id="rId5"/>
    <p:sldLayoutId id="2147484874" r:id="rId6"/>
    <p:sldLayoutId id="2147484873" r:id="rId7"/>
    <p:sldLayoutId id="2147484872" r:id="rId8"/>
    <p:sldLayoutId id="2147484871" r:id="rId9"/>
    <p:sldLayoutId id="2147484870" r:id="rId10"/>
    <p:sldLayoutId id="2147484869" r:id="rId11"/>
    <p:sldLayoutId id="2147484868" r:id="rId12"/>
    <p:sldLayoutId id="2147484867" r:id="rId13"/>
    <p:sldLayoutId id="214748489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CB87490A-2078-4B51-B0AE-3859A46905C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6390" name="Picture 16" descr="Layer 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0" r:id="rId2"/>
    <p:sldLayoutId id="2147484889" r:id="rId3"/>
    <p:sldLayoutId id="2147484888" r:id="rId4"/>
    <p:sldLayoutId id="2147484887" r:id="rId5"/>
    <p:sldLayoutId id="2147484886" r:id="rId6"/>
    <p:sldLayoutId id="2147484885" r:id="rId7"/>
    <p:sldLayoutId id="2147484884" r:id="rId8"/>
    <p:sldLayoutId id="2147484883" r:id="rId9"/>
    <p:sldLayoutId id="2147484882" r:id="rId10"/>
    <p:sldLayoutId id="2147484881" r:id="rId11"/>
    <p:sldLayoutId id="2147484880" r:id="rId12"/>
    <p:sldLayoutId id="2147484879" r:id="rId13"/>
    <p:sldLayoutId id="2147484894" r:id="rId14"/>
    <p:sldLayoutId id="214748489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ChangeArrowheads="1"/>
          </p:cNvSpPr>
          <p:nvPr/>
        </p:nvSpPr>
        <p:spPr bwMode="auto">
          <a:xfrm>
            <a:off x="4787900" y="1385888"/>
            <a:ext cx="39243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chemeClr val="bg1"/>
                </a:solidFill>
              </a:rPr>
              <a:t>МСФО и корпоративные налоги в 1С:Управление Холдингом. </a:t>
            </a:r>
            <a:r>
              <a:rPr lang="en-US" sz="2400" b="1">
                <a:solidFill>
                  <a:schemeClr val="bg1"/>
                </a:solidFill>
              </a:rPr>
              <a:t>ERP</a:t>
            </a:r>
            <a:endParaRPr lang="ru-RU" sz="2400">
              <a:solidFill>
                <a:schemeClr val="bg1"/>
              </a:solidFill>
            </a:endParaRPr>
          </a:p>
          <a:p>
            <a:pPr algn="r"/>
            <a:endParaRPr lang="ru-RU" altLang="ru-RU" sz="2400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524750" y="5445125"/>
            <a:ext cx="1168400" cy="558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b="1">
                <a:solidFill>
                  <a:schemeClr val="bg1"/>
                </a:solidFill>
              </a:rPr>
              <a:t>Докладчик</a:t>
            </a:r>
            <a:br>
              <a:rPr lang="ru-RU" altLang="ru-RU" sz="1400" b="1">
                <a:solidFill>
                  <a:schemeClr val="bg1"/>
                </a:solidFill>
              </a:rPr>
            </a:br>
            <a:r>
              <a:rPr lang="ru-RU" altLang="ru-RU" sz="1400" b="1">
                <a:solidFill>
                  <a:schemeClr val="bg1"/>
                </a:solidFill>
              </a:rPr>
              <a:t>Должность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43438" y="404813"/>
            <a:ext cx="4249737" cy="36036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 sz="1600" b="1">
                <a:solidFill>
                  <a:schemeClr val="bg1"/>
                </a:solidFill>
              </a:rPr>
              <a:t>Дата и место проведения мероприятия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983413" cy="1081088"/>
          </a:xfrm>
        </p:spPr>
        <p:txBody>
          <a:bodyPr/>
          <a:lstStyle/>
          <a:p>
            <a:r>
              <a:rPr lang="ru-RU" altLang="ru-RU" smtClean="0"/>
              <a:t>Параллельный учет по выборочным объектам</a:t>
            </a:r>
          </a:p>
        </p:txBody>
      </p:sp>
      <p:sp>
        <p:nvSpPr>
          <p:cNvPr id="5222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828C17-BE96-4533-8E0E-C1DD92896EE7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pic>
        <p:nvPicPr>
          <p:cNvPr id="52227" name="Picture 2" descr="C:\Users\Shuklov_L\Desktop\скриншот1_презентац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4581525"/>
            <a:ext cx="59753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 bwMode="auto">
          <a:xfrm>
            <a:off x="4949825" y="2355850"/>
            <a:ext cx="1666875" cy="990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/>
              <a:t>Здания и сооружения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159125" y="2546350"/>
            <a:ext cx="1665288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Машины и оборудование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759575" y="2546350"/>
            <a:ext cx="1665288" cy="990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Транспорт</a:t>
            </a:r>
          </a:p>
        </p:txBody>
      </p:sp>
      <p:pic>
        <p:nvPicPr>
          <p:cNvPr id="52231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6413" y="3240088"/>
            <a:ext cx="4492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088" y="3338513"/>
            <a:ext cx="4492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 bwMode="auto">
          <a:xfrm>
            <a:off x="3149600" y="3716338"/>
            <a:ext cx="5267325" cy="404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Трансляция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151188" y="1733550"/>
            <a:ext cx="5267325" cy="40481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Параллельный учет</a:t>
            </a:r>
          </a:p>
        </p:txBody>
      </p:sp>
      <p:cxnSp>
        <p:nvCxnSpPr>
          <p:cNvPr id="38" name="Соединительная линия уступом 37"/>
          <p:cNvCxnSpPr>
            <a:stCxn id="30" idx="1"/>
            <a:endCxn id="36" idx="1"/>
          </p:cNvCxnSpPr>
          <p:nvPr/>
        </p:nvCxnSpPr>
        <p:spPr bwMode="auto">
          <a:xfrm rot="10800000" flipV="1">
            <a:off x="3149600" y="3041650"/>
            <a:ext cx="9525" cy="877888"/>
          </a:xfrm>
          <a:prstGeom prst="bentConnector3">
            <a:avLst>
              <a:gd name="adj1" fmla="val 2849579"/>
            </a:avLst>
          </a:prstGeom>
          <a:ln w="25400">
            <a:solidFill>
              <a:schemeClr val="bg2">
                <a:lumMod val="7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31" idx="3"/>
            <a:endCxn id="36" idx="3"/>
          </p:cNvCxnSpPr>
          <p:nvPr/>
        </p:nvCxnSpPr>
        <p:spPr bwMode="auto">
          <a:xfrm flipH="1">
            <a:off x="8416925" y="3041650"/>
            <a:ext cx="7938" cy="877888"/>
          </a:xfrm>
          <a:prstGeom prst="bentConnector3">
            <a:avLst>
              <a:gd name="adj1" fmla="val -2749579"/>
            </a:avLst>
          </a:prstGeom>
          <a:ln w="25400">
            <a:solidFill>
              <a:schemeClr val="bg2">
                <a:lumMod val="7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29" idx="0"/>
            <a:endCxn id="37" idx="2"/>
          </p:cNvCxnSpPr>
          <p:nvPr/>
        </p:nvCxnSpPr>
        <p:spPr bwMode="auto">
          <a:xfrm rot="5400000" flipH="1" flipV="1">
            <a:off x="5675313" y="2246313"/>
            <a:ext cx="217487" cy="158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 bwMode="auto">
          <a:xfrm rot="16200000" flipV="1">
            <a:off x="180181" y="3788569"/>
            <a:ext cx="5184775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239" name="TextBox 64"/>
          <p:cNvSpPr txBox="1">
            <a:spLocks noChangeArrowheads="1"/>
          </p:cNvSpPr>
          <p:nvPr/>
        </p:nvSpPr>
        <p:spPr bwMode="auto">
          <a:xfrm>
            <a:off x="790575" y="1296988"/>
            <a:ext cx="1333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Практическая потребность</a:t>
            </a:r>
          </a:p>
        </p:txBody>
      </p:sp>
      <p:sp>
        <p:nvSpPr>
          <p:cNvPr id="52240" name="TextBox 65"/>
          <p:cNvSpPr txBox="1">
            <a:spLocks noChangeArrowheads="1"/>
          </p:cNvSpPr>
          <p:nvPr/>
        </p:nvSpPr>
        <p:spPr bwMode="auto">
          <a:xfrm>
            <a:off x="4510088" y="1287463"/>
            <a:ext cx="2330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Реализация в системе</a:t>
            </a:r>
          </a:p>
        </p:txBody>
      </p:sp>
      <p:sp>
        <p:nvSpPr>
          <p:cNvPr id="25" name="Прямоугольная выноска 24"/>
          <p:cNvSpPr/>
          <p:nvPr/>
        </p:nvSpPr>
        <p:spPr bwMode="auto">
          <a:xfrm>
            <a:off x="395288" y="5300663"/>
            <a:ext cx="1458912" cy="1023937"/>
          </a:xfrm>
          <a:prstGeom prst="wedgeRectCallout">
            <a:avLst>
              <a:gd name="adj1" fmla="val 103393"/>
              <a:gd name="adj2" fmla="val -65586"/>
            </a:avLst>
          </a:prstGeom>
          <a:solidFill>
            <a:schemeClr val="accent3">
              <a:lumMod val="9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50825" y="1844675"/>
            <a:ext cx="2089150" cy="4824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Стоимость мелких объектов, таких как офисное оборудование, инвентарь, как правило, не отличается от РСБУ и данные учета транслируются. </a:t>
            </a: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Различия касаются стоимости, даты ввода и способа амортизации зданий, сооружений, дорогостоящего оборудования.</a:t>
            </a: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Параметры можно задавать как для групп, так и для отдельных объектов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916113"/>
            <a:ext cx="3827462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647825" y="333375"/>
            <a:ext cx="8229600" cy="860425"/>
          </a:xfrm>
        </p:spPr>
        <p:txBody>
          <a:bodyPr/>
          <a:lstStyle/>
          <a:p>
            <a:r>
              <a:rPr lang="ru-RU" altLang="en-US" smtClean="0"/>
              <a:t>Ключевые возможности параллельного учета</a:t>
            </a:r>
            <a:br>
              <a:rPr lang="ru-RU" altLang="en-US" smtClean="0"/>
            </a:br>
            <a:r>
              <a:rPr lang="ru-RU" altLang="en-US" smtClean="0"/>
              <a:t>финансовых инструментов</a:t>
            </a:r>
            <a:endParaRPr lang="en-US" altLang="en-US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814F1F-A8EF-4A9F-9755-4FF8A61447AE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79388" y="1557338"/>
            <a:ext cx="2320925" cy="120491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Начисление дисконта по долгосрочным договорам и его амортизация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565900" y="1485900"/>
            <a:ext cx="2320925" cy="123348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Включение расходов (комиссий, страховок и т.п.) в процентную ставку и признание их расходом в течение срока действия договора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559550" y="3378200"/>
            <a:ext cx="2320925" cy="123348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Пересчет начислений процентов по эффективной ставке по договорам с отсрочкой выплаты процентов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524625" y="5391150"/>
            <a:ext cx="2320925" cy="123348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Поддержка аннуитетных платежей и их распределение на основной долг и проценты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79388" y="3378200"/>
            <a:ext cx="2320925" cy="123348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Автоматическая переоценка котируемых финансовых инструментов в соответствии с актуальными котировками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79388" y="5308600"/>
            <a:ext cx="2320925" cy="123348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Перевод задолженности из долгосрочной в краткосрочную по графику, актуализация аналитики интервалов погашения задолженности по месяцам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647825" y="333375"/>
            <a:ext cx="8229600" cy="860425"/>
          </a:xfrm>
        </p:spPr>
        <p:txBody>
          <a:bodyPr/>
          <a:lstStyle/>
          <a:p>
            <a:r>
              <a:rPr lang="ru-RU" altLang="en-US" smtClean="0"/>
              <a:t>Поддержка новых стандартов </a:t>
            </a:r>
            <a:r>
              <a:rPr lang="en-US" altLang="en-US" smtClean="0"/>
              <a:t>IFRS 9</a:t>
            </a:r>
            <a:r>
              <a:rPr lang="ru-RU" altLang="en-US" smtClean="0"/>
              <a:t> и </a:t>
            </a:r>
            <a:r>
              <a:rPr lang="en-US" altLang="en-US" smtClean="0"/>
              <a:t>IFRS </a:t>
            </a:r>
            <a:r>
              <a:rPr lang="ru-RU" altLang="en-US" smtClean="0"/>
              <a:t>16</a:t>
            </a:r>
            <a:endParaRPr lang="en-US" altLang="en-US" smtClean="0"/>
          </a:p>
        </p:txBody>
      </p:sp>
      <p:sp>
        <p:nvSpPr>
          <p:cNvPr id="5632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7ED8AB-72CE-4524-A365-82446798ADBD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pic>
        <p:nvPicPr>
          <p:cNvPr id="5632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8605838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6300788" y="1382713"/>
            <a:ext cx="2573337" cy="9906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Мастер классификации договоров аренды и финансовых инструментов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318250" y="4221163"/>
            <a:ext cx="2538413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Формирует аналитический отчет по сравнению параметров договоров  и их классификации в учете</a:t>
            </a:r>
          </a:p>
        </p:txBody>
      </p:sp>
      <p:cxnSp>
        <p:nvCxnSpPr>
          <p:cNvPr id="10" name="Соединительная линия уступом 9"/>
          <p:cNvCxnSpPr>
            <a:stCxn id="8" idx="2"/>
          </p:cNvCxnSpPr>
          <p:nvPr/>
        </p:nvCxnSpPr>
        <p:spPr bwMode="auto">
          <a:xfrm>
            <a:off x="7586663" y="2373313"/>
            <a:ext cx="0" cy="4286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1" name="Прямоугольник 10"/>
          <p:cNvSpPr/>
          <p:nvPr/>
        </p:nvSpPr>
        <p:spPr bwMode="auto">
          <a:xfrm>
            <a:off x="6318250" y="2801938"/>
            <a:ext cx="2574925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Запоминает ответы пользователя на вопросы чек-листа</a:t>
            </a:r>
          </a:p>
        </p:txBody>
      </p:sp>
      <p:cxnSp>
        <p:nvCxnSpPr>
          <p:cNvPr id="12" name="Соединительная линия уступом 9"/>
          <p:cNvCxnSpPr/>
          <p:nvPr/>
        </p:nvCxnSpPr>
        <p:spPr bwMode="auto">
          <a:xfrm>
            <a:off x="7586663" y="3792538"/>
            <a:ext cx="0" cy="4286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4388"/>
          <p:cNvPicPr>
            <a:picLocks noChangeAspect="1"/>
          </p:cNvPicPr>
          <p:nvPr/>
        </p:nvPicPr>
        <p:blipFill>
          <a:blip r:embed="rId3"/>
          <a:srcRect t="9641" b="2019"/>
          <a:stretch>
            <a:fillRect/>
          </a:stretch>
        </p:blipFill>
        <p:spPr bwMode="auto">
          <a:xfrm>
            <a:off x="1501775" y="2205038"/>
            <a:ext cx="616585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647825" y="333375"/>
            <a:ext cx="8229600" cy="860425"/>
          </a:xfrm>
        </p:spPr>
        <p:txBody>
          <a:bodyPr/>
          <a:lstStyle/>
          <a:p>
            <a:r>
              <a:rPr lang="ru-RU" altLang="en-US" smtClean="0"/>
              <a:t>Поддержка </a:t>
            </a:r>
            <a:r>
              <a:rPr lang="en-US" altLang="en-US" smtClean="0"/>
              <a:t>IFRS 15 </a:t>
            </a:r>
            <a:r>
              <a:rPr lang="ru-RU" altLang="en-US" smtClean="0"/>
              <a:t>«Договоры с покупателями»</a:t>
            </a:r>
            <a:endParaRPr lang="en-US" altLang="en-US" smtClean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132138" y="1495425"/>
            <a:ext cx="2952750" cy="638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Разделение выручки на компоненты по разной номенклатуре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79388" y="1508125"/>
            <a:ext cx="2447925" cy="6254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Несколько компонентов товаров/услуг в одном договоре</a:t>
            </a:r>
          </a:p>
        </p:txBody>
      </p:sp>
      <p:cxnSp>
        <p:nvCxnSpPr>
          <p:cNvPr id="46" name="Соединительная линия уступом 45"/>
          <p:cNvCxnSpPr>
            <a:stCxn id="19" idx="3"/>
            <a:endCxn id="7" idx="1"/>
          </p:cNvCxnSpPr>
          <p:nvPr/>
        </p:nvCxnSpPr>
        <p:spPr bwMode="auto">
          <a:xfrm flipV="1">
            <a:off x="2627313" y="1814513"/>
            <a:ext cx="504825" cy="6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0" name="Соединительная линия уступом 49"/>
          <p:cNvCxnSpPr>
            <a:stCxn id="25" idx="2"/>
            <a:endCxn id="48" idx="0"/>
          </p:cNvCxnSpPr>
          <p:nvPr/>
        </p:nvCxnSpPr>
        <p:spPr bwMode="auto">
          <a:xfrm>
            <a:off x="7785100" y="2112963"/>
            <a:ext cx="557213" cy="8842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5837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631A67-4B00-409C-9B28-0A09D66B2016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7667625" y="2997200"/>
            <a:ext cx="1349375" cy="21145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Признание авансов в отношении одного из компонентов (отложенный доход)</a:t>
            </a:r>
          </a:p>
        </p:txBody>
      </p:sp>
      <p:cxnSp>
        <p:nvCxnSpPr>
          <p:cNvPr id="22" name="Соединительная линия уступом 21"/>
          <p:cNvCxnSpPr>
            <a:stCxn id="7" idx="3"/>
            <a:endCxn id="25" idx="1"/>
          </p:cNvCxnSpPr>
          <p:nvPr/>
        </p:nvCxnSpPr>
        <p:spPr bwMode="auto">
          <a:xfrm>
            <a:off x="6084888" y="1814513"/>
            <a:ext cx="47466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5" name="Прямоугольник 24"/>
          <p:cNvSpPr/>
          <p:nvPr/>
        </p:nvSpPr>
        <p:spPr bwMode="auto">
          <a:xfrm>
            <a:off x="6559550" y="1516063"/>
            <a:ext cx="2449513" cy="5969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Разный момент признания доходов по разным компонентам</a:t>
            </a:r>
          </a:p>
        </p:txBody>
      </p:sp>
      <p:cxnSp>
        <p:nvCxnSpPr>
          <p:cNvPr id="30" name="Соединительная линия уступом 29"/>
          <p:cNvCxnSpPr>
            <a:endCxn id="33" idx="0"/>
          </p:cNvCxnSpPr>
          <p:nvPr/>
        </p:nvCxnSpPr>
        <p:spPr bwMode="auto">
          <a:xfrm>
            <a:off x="827088" y="2133600"/>
            <a:ext cx="0" cy="9477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3" name="Прямоугольник 32"/>
          <p:cNvSpPr/>
          <p:nvPr/>
        </p:nvSpPr>
        <p:spPr bwMode="auto">
          <a:xfrm>
            <a:off x="179388" y="3081338"/>
            <a:ext cx="1296987" cy="1944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Возможность «свернуть» доход с затратами, если он является компенсацией затрат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647825" y="333375"/>
            <a:ext cx="8229600" cy="860425"/>
          </a:xfrm>
        </p:spPr>
        <p:txBody>
          <a:bodyPr/>
          <a:lstStyle/>
          <a:p>
            <a:r>
              <a:rPr lang="ru-RU" altLang="en-US" smtClean="0"/>
              <a:t>Поддержка </a:t>
            </a:r>
            <a:r>
              <a:rPr lang="en-US" altLang="en-US" smtClean="0"/>
              <a:t>IFRS 1</a:t>
            </a:r>
            <a:r>
              <a:rPr lang="ru-RU" altLang="en-US" smtClean="0"/>
              <a:t>6</a:t>
            </a:r>
            <a:r>
              <a:rPr lang="en-US" altLang="en-US" smtClean="0"/>
              <a:t> </a:t>
            </a:r>
            <a:r>
              <a:rPr lang="ru-RU" altLang="en-US" smtClean="0"/>
              <a:t>«Аренда»</a:t>
            </a:r>
            <a:endParaRPr lang="en-US" altLang="en-US" smtClean="0"/>
          </a:p>
        </p:txBody>
      </p:sp>
      <p:sp>
        <p:nvSpPr>
          <p:cNvPr id="6041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8661AD-AFCC-4038-9813-13CB59C3519A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cxnSp>
        <p:nvCxnSpPr>
          <p:cNvPr id="68" name="Соединительная линия уступом 67"/>
          <p:cNvCxnSpPr/>
          <p:nvPr/>
        </p:nvCxnSpPr>
        <p:spPr bwMode="auto">
          <a:xfrm rot="16200000" flipH="1">
            <a:off x="5624512" y="3560763"/>
            <a:ext cx="73025" cy="2457450"/>
          </a:xfrm>
          <a:prstGeom prst="bentConnector3">
            <a:avLst>
              <a:gd name="adj1" fmla="val -311194"/>
            </a:avLst>
          </a:prstGeom>
          <a:ln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pic>
        <p:nvPicPr>
          <p:cNvPr id="6042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2075"/>
            <a:ext cx="91440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6430963" y="4076700"/>
            <a:ext cx="2536825" cy="115252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Отдельная колонка для ввода неарендного компонента в арендном платежей (например, коммунальных платежей)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443663" y="5373688"/>
            <a:ext cx="2538412" cy="115093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Неарендный компонент вычитается из суммы платежа, а остаток распределяется на основной долг и проценты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 bwMode="auto">
          <a:xfrm>
            <a:off x="249238" y="2855913"/>
            <a:ext cx="1666875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Комментарий стороны А оставлен</a:t>
            </a:r>
          </a:p>
        </p:txBody>
      </p:sp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5710238" cy="1081088"/>
          </a:xfrm>
        </p:spPr>
        <p:txBody>
          <a:bodyPr/>
          <a:lstStyle/>
          <a:p>
            <a:r>
              <a:rPr lang="ru-RU" altLang="ru-RU" smtClean="0"/>
              <a:t>Сверка ВГО: работа с порталом сверки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9238" y="1427163"/>
            <a:ext cx="1666875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Выяснение причин расхождений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695575" y="1427163"/>
            <a:ext cx="1665288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Ознакомление контрагентов с комментариями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080000" y="4214813"/>
            <a:ext cx="1666875" cy="100965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Установлен флаг «Спор»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080000" y="1425575"/>
            <a:ext cx="1666875" cy="9906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Исправление проводкой или повторная загрузка ФСД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080000" y="5534025"/>
            <a:ext cx="1666875" cy="98901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Информирование куратора о проблеме в ходе сверки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226300" y="4233863"/>
            <a:ext cx="1665288" cy="990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Принудительное урегулирование (ручная поправка)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473200" y="4214813"/>
            <a:ext cx="1665288" cy="989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Индикация просрочки согласования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695575" y="2855913"/>
            <a:ext cx="1665288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Комментарий стороны Б оставлен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080000" y="2849563"/>
            <a:ext cx="1666875" cy="9906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Стороны согласны друг с другом и выяснили, кто правит ошибку</a:t>
            </a:r>
          </a:p>
        </p:txBody>
      </p:sp>
      <p:cxnSp>
        <p:nvCxnSpPr>
          <p:cNvPr id="38" name="Прямая со стрелкой 37"/>
          <p:cNvCxnSpPr>
            <a:stCxn id="16" idx="2"/>
            <a:endCxn id="34" idx="0"/>
          </p:cNvCxnSpPr>
          <p:nvPr/>
        </p:nvCxnSpPr>
        <p:spPr bwMode="auto">
          <a:xfrm>
            <a:off x="1082675" y="2417763"/>
            <a:ext cx="0" cy="43815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34" idx="3"/>
            <a:endCxn id="17" idx="1"/>
          </p:cNvCxnSpPr>
          <p:nvPr/>
        </p:nvCxnSpPr>
        <p:spPr bwMode="auto">
          <a:xfrm flipV="1">
            <a:off x="1916113" y="1922463"/>
            <a:ext cx="779462" cy="1428750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7" idx="2"/>
            <a:endCxn id="35" idx="0"/>
          </p:cNvCxnSpPr>
          <p:nvPr/>
        </p:nvCxnSpPr>
        <p:spPr bwMode="auto">
          <a:xfrm>
            <a:off x="3529013" y="2417763"/>
            <a:ext cx="0" cy="43815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5" idx="3"/>
            <a:endCxn id="37" idx="1"/>
          </p:cNvCxnSpPr>
          <p:nvPr/>
        </p:nvCxnSpPr>
        <p:spPr bwMode="auto">
          <a:xfrm flipV="1">
            <a:off x="4360863" y="3344863"/>
            <a:ext cx="719137" cy="635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7" idx="0"/>
            <a:endCxn id="26" idx="2"/>
          </p:cNvCxnSpPr>
          <p:nvPr/>
        </p:nvCxnSpPr>
        <p:spPr bwMode="auto">
          <a:xfrm flipV="1">
            <a:off x="5913438" y="2416175"/>
            <a:ext cx="0" cy="433388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7" idx="2"/>
            <a:endCxn id="18" idx="0"/>
          </p:cNvCxnSpPr>
          <p:nvPr/>
        </p:nvCxnSpPr>
        <p:spPr bwMode="auto">
          <a:xfrm>
            <a:off x="5913438" y="3840163"/>
            <a:ext cx="0" cy="37465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34" idx="2"/>
            <a:endCxn id="29" idx="1"/>
          </p:cNvCxnSpPr>
          <p:nvPr/>
        </p:nvCxnSpPr>
        <p:spPr bwMode="auto">
          <a:xfrm rot="16200000" flipH="1">
            <a:off x="846932" y="4082256"/>
            <a:ext cx="862012" cy="390525"/>
          </a:xfrm>
          <a:prstGeom prst="bentConnector2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35" idx="2"/>
            <a:endCxn id="29" idx="0"/>
          </p:cNvCxnSpPr>
          <p:nvPr/>
        </p:nvCxnSpPr>
        <p:spPr bwMode="auto">
          <a:xfrm rot="5400000">
            <a:off x="2732882" y="3418681"/>
            <a:ext cx="368300" cy="1223963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484" name="TextBox 74"/>
          <p:cNvSpPr txBox="1">
            <a:spLocks noChangeArrowheads="1"/>
          </p:cNvSpPr>
          <p:nvPr/>
        </p:nvSpPr>
        <p:spPr bwMode="auto">
          <a:xfrm>
            <a:off x="3313113" y="3997325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нет</a:t>
            </a:r>
          </a:p>
        </p:txBody>
      </p:sp>
      <p:sp>
        <p:nvSpPr>
          <p:cNvPr id="62485" name="TextBox 75"/>
          <p:cNvSpPr txBox="1">
            <a:spLocks noChangeArrowheads="1"/>
          </p:cNvSpPr>
          <p:nvPr/>
        </p:nvSpPr>
        <p:spPr bwMode="auto">
          <a:xfrm>
            <a:off x="663575" y="4057650"/>
            <a:ext cx="43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нет</a:t>
            </a:r>
          </a:p>
        </p:txBody>
      </p:sp>
      <p:sp>
        <p:nvSpPr>
          <p:cNvPr id="62486" name="TextBox 76"/>
          <p:cNvSpPr txBox="1">
            <a:spLocks noChangeArrowheads="1"/>
          </p:cNvSpPr>
          <p:nvPr/>
        </p:nvSpPr>
        <p:spPr bwMode="auto">
          <a:xfrm>
            <a:off x="1947863" y="2493963"/>
            <a:ext cx="431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да</a:t>
            </a:r>
          </a:p>
        </p:txBody>
      </p:sp>
      <p:sp>
        <p:nvSpPr>
          <p:cNvPr id="62487" name="TextBox 77"/>
          <p:cNvSpPr txBox="1">
            <a:spLocks noChangeArrowheads="1"/>
          </p:cNvSpPr>
          <p:nvPr/>
        </p:nvSpPr>
        <p:spPr bwMode="auto">
          <a:xfrm>
            <a:off x="4505325" y="3336925"/>
            <a:ext cx="431800" cy="276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да</a:t>
            </a:r>
          </a:p>
        </p:txBody>
      </p:sp>
      <p:sp>
        <p:nvSpPr>
          <p:cNvPr id="62488" name="TextBox 78"/>
          <p:cNvSpPr txBox="1">
            <a:spLocks noChangeArrowheads="1"/>
          </p:cNvSpPr>
          <p:nvPr/>
        </p:nvSpPr>
        <p:spPr bwMode="auto">
          <a:xfrm>
            <a:off x="5522913" y="2549525"/>
            <a:ext cx="431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да</a:t>
            </a:r>
          </a:p>
        </p:txBody>
      </p:sp>
      <p:sp>
        <p:nvSpPr>
          <p:cNvPr id="62489" name="TextBox 79"/>
          <p:cNvSpPr txBox="1">
            <a:spLocks noChangeArrowheads="1"/>
          </p:cNvSpPr>
          <p:nvPr/>
        </p:nvSpPr>
        <p:spPr bwMode="auto">
          <a:xfrm>
            <a:off x="5502275" y="3868738"/>
            <a:ext cx="431800" cy="27781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нет</a:t>
            </a:r>
          </a:p>
        </p:txBody>
      </p:sp>
      <p:cxnSp>
        <p:nvCxnSpPr>
          <p:cNvPr id="86" name="Соединительная линия уступом 85"/>
          <p:cNvCxnSpPr>
            <a:stCxn id="27" idx="3"/>
            <a:endCxn id="28" idx="2"/>
          </p:cNvCxnSpPr>
          <p:nvPr/>
        </p:nvCxnSpPr>
        <p:spPr bwMode="auto">
          <a:xfrm flipV="1">
            <a:off x="6746875" y="5224463"/>
            <a:ext cx="1312863" cy="804862"/>
          </a:xfrm>
          <a:prstGeom prst="bentConnector2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18" idx="2"/>
            <a:endCxn id="27" idx="0"/>
          </p:cNvCxnSpPr>
          <p:nvPr/>
        </p:nvCxnSpPr>
        <p:spPr bwMode="auto">
          <a:xfrm rot="5400000">
            <a:off x="5758657" y="5379244"/>
            <a:ext cx="309562" cy="0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49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5F9128-FEDF-4C97-82B8-47D5CFBF78BA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pic>
        <p:nvPicPr>
          <p:cNvPr id="6249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52400" y="2774950"/>
            <a:ext cx="195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4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0950" y="1301750"/>
            <a:ext cx="4492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647950" y="2774950"/>
            <a:ext cx="196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029200" y="1290638"/>
            <a:ext cx="1952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7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7938" y="4065588"/>
            <a:ext cx="4492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 bwMode="auto">
          <a:xfrm>
            <a:off x="7235825" y="2774950"/>
            <a:ext cx="1666875" cy="990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Шаблон типовой проводки урегулирования для стандартных причин</a:t>
            </a: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7235825" y="1414463"/>
            <a:ext cx="1666875" cy="990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Автоматическое списание расхождений ниже порога материальности</a:t>
            </a:r>
          </a:p>
        </p:txBody>
      </p:sp>
      <p:cxnSp>
        <p:nvCxnSpPr>
          <p:cNvPr id="58" name="Соединительная линия уступом 57"/>
          <p:cNvCxnSpPr>
            <a:stCxn id="29" idx="3"/>
            <a:endCxn id="27" idx="1"/>
          </p:cNvCxnSpPr>
          <p:nvPr/>
        </p:nvCxnSpPr>
        <p:spPr bwMode="auto">
          <a:xfrm>
            <a:off x="3138488" y="4708525"/>
            <a:ext cx="1941512" cy="1320800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6" idx="0"/>
            <a:endCxn id="56" idx="0"/>
          </p:cNvCxnSpPr>
          <p:nvPr/>
        </p:nvCxnSpPr>
        <p:spPr bwMode="auto">
          <a:xfrm rot="5400000" flipH="1" flipV="1">
            <a:off x="6985795" y="342106"/>
            <a:ext cx="11112" cy="2155825"/>
          </a:xfrm>
          <a:prstGeom prst="bentConnector3">
            <a:avLst>
              <a:gd name="adj1" fmla="val 2084031"/>
            </a:avLst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26" idx="3"/>
            <a:endCxn id="55" idx="1"/>
          </p:cNvCxnSpPr>
          <p:nvPr/>
        </p:nvCxnSpPr>
        <p:spPr bwMode="auto">
          <a:xfrm>
            <a:off x="6746875" y="1920875"/>
            <a:ext cx="488950" cy="1349375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27" idx="2"/>
            <a:endCxn id="16" idx="1"/>
          </p:cNvCxnSpPr>
          <p:nvPr/>
        </p:nvCxnSpPr>
        <p:spPr bwMode="auto">
          <a:xfrm rot="5400000" flipH="1">
            <a:off x="781050" y="1390651"/>
            <a:ext cx="4600575" cy="5664200"/>
          </a:xfrm>
          <a:prstGeom prst="bentConnector4">
            <a:avLst>
              <a:gd name="adj1" fmla="val -2982"/>
              <a:gd name="adj2" fmla="val 102422"/>
            </a:avLst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 bwMode="auto">
          <a:xfrm>
            <a:off x="282575" y="6424613"/>
            <a:ext cx="1336675" cy="198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000" dirty="0">
                <a:solidFill>
                  <a:schemeClr val="tx1"/>
                </a:solidFill>
              </a:rPr>
              <a:t>Ввод данных</a:t>
            </a: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1701800" y="6424613"/>
            <a:ext cx="1338263" cy="19843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000" dirty="0">
                <a:solidFill>
                  <a:schemeClr val="tx1"/>
                </a:solidFill>
              </a:rPr>
              <a:t>Принятие решения</a:t>
            </a: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3108325" y="6424613"/>
            <a:ext cx="1338263" cy="19843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000" dirty="0">
                <a:solidFill>
                  <a:schemeClr val="tx1"/>
                </a:solidFill>
              </a:rPr>
              <a:t>Урегулирование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Shuklov_L\Desktop\быстрое закрытие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5838" y="2816225"/>
            <a:ext cx="6632575" cy="3938588"/>
          </a:xfrm>
          <a:prstGeom prst="rect">
            <a:avLst/>
          </a:prstGeom>
          <a:noFill/>
        </p:spPr>
      </p:pic>
      <p:sp>
        <p:nvSpPr>
          <p:cNvPr id="64514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7110413" cy="1081088"/>
          </a:xfrm>
        </p:spPr>
        <p:txBody>
          <a:bodyPr/>
          <a:lstStyle/>
          <a:p>
            <a:pPr eaLnBrk="1" hangingPunct="1"/>
            <a:r>
              <a:rPr lang="ru-RU" altLang="en-US" smtClean="0"/>
              <a:t>Быстрое закрытие: выверка план/факта по начислениям</a:t>
            </a:r>
            <a:endParaRPr lang="en-US" altLang="en-US" sz="1800" smtClean="0"/>
          </a:p>
        </p:txBody>
      </p:sp>
      <p:sp>
        <p:nvSpPr>
          <p:cNvPr id="10" name="Прямоугольная выноска 9"/>
          <p:cNvSpPr/>
          <p:nvPr/>
        </p:nvSpPr>
        <p:spPr bwMode="auto">
          <a:xfrm>
            <a:off x="5795963" y="1196975"/>
            <a:ext cx="3006725" cy="1403350"/>
          </a:xfrm>
          <a:prstGeom prst="wedgeRectCallout">
            <a:avLst>
              <a:gd name="adj1" fmla="val -13353"/>
              <a:gd name="adj2" fmla="val 105561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200" dirty="0"/>
              <a:t>В 1С УХ 3.0 разработан инструмент автоматического поиска фактических данных, соответствующих начислениям (</a:t>
            </a:r>
            <a:r>
              <a:rPr lang="en-US" sz="1200" dirty="0"/>
              <a:t>accruals) </a:t>
            </a:r>
            <a:r>
              <a:rPr lang="ru-RU" sz="1200" dirty="0"/>
              <a:t>сделанным в прошлых периодах.</a:t>
            </a:r>
          </a:p>
          <a:p>
            <a:pPr>
              <a:defRPr/>
            </a:pPr>
            <a:endParaRPr lang="ru-RU" sz="1200" dirty="0"/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5435600" y="5032375"/>
            <a:ext cx="3367088" cy="1590675"/>
          </a:xfrm>
          <a:prstGeom prst="wedgeRectCallout">
            <a:avLst>
              <a:gd name="adj1" fmla="val -85184"/>
              <a:gd name="adj2" fmla="val 36575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200" dirty="0"/>
              <a:t>Пользователю необходимо подтвердить </a:t>
            </a:r>
            <a:r>
              <a:rPr lang="ru-RU" sz="1200" b="1" dirty="0"/>
              <a:t>какие документы факта соответствуют текущим начислениям</a:t>
            </a:r>
            <a:r>
              <a:rPr lang="ru-RU" sz="1200" dirty="0"/>
              <a:t>, после чего программа автоматически сторнирует неактуальные начисления или сделает проводку на разницу между планом и фактом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325689-DBEA-4F3D-9B94-1C712437892B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 bwMode="auto">
          <a:xfrm>
            <a:off x="166688" y="2420938"/>
            <a:ext cx="1847850" cy="720725"/>
          </a:xfrm>
          <a:prstGeom prst="snip2DiagRect">
            <a:avLst/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Двойное закрытие</a:t>
            </a:r>
            <a:endParaRPr lang="ru-RU" sz="1200" b="1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 bwMode="auto">
          <a:xfrm>
            <a:off x="165100" y="3789363"/>
            <a:ext cx="1847850" cy="719137"/>
          </a:xfrm>
          <a:prstGeom prst="snip2DiagRect">
            <a:avLst/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Ввод начислений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 bwMode="auto">
          <a:xfrm>
            <a:off x="166688" y="5251450"/>
            <a:ext cx="1847850" cy="720725"/>
          </a:xfrm>
          <a:prstGeom prst="snip2DiagRect">
            <a:avLst/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Выверка плана и факта по начислениям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 bwMode="auto">
          <a:xfrm>
            <a:off x="2370138" y="1196975"/>
            <a:ext cx="3281362" cy="139065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Когда период в МСФО закрыт, а в РСБУ еще нет – документы РСБУ введенные после закрытия МСФО транслируются следующим периодом. Сумма исправлений в ранее проведенных документах также транслируется следующим периодом.</a:t>
            </a:r>
          </a:p>
        </p:txBody>
      </p:sp>
      <p:cxnSp>
        <p:nvCxnSpPr>
          <p:cNvPr id="64522" name="Скругленная соединительная линия 4"/>
          <p:cNvCxnSpPr>
            <a:cxnSpLocks noChangeShapeType="1"/>
            <a:stCxn id="11" idx="3"/>
            <a:endCxn id="15" idx="2"/>
          </p:cNvCxnSpPr>
          <p:nvPr/>
        </p:nvCxnSpPr>
        <p:spPr bwMode="auto">
          <a:xfrm rot="5400000" flipH="1" flipV="1">
            <a:off x="1466057" y="1516856"/>
            <a:ext cx="528638" cy="1279525"/>
          </a:xfrm>
          <a:prstGeom prst="curvedConnector2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</p:spPr>
      </p:cxnSp>
      <p:cxnSp>
        <p:nvCxnSpPr>
          <p:cNvPr id="64523" name="Скругленная соединительная линия 15"/>
          <p:cNvCxnSpPr>
            <a:cxnSpLocks noChangeShapeType="1"/>
            <a:stCxn id="13" idx="3"/>
          </p:cNvCxnSpPr>
          <p:nvPr/>
        </p:nvCxnSpPr>
        <p:spPr bwMode="auto">
          <a:xfrm rot="5400000" flipH="1" flipV="1">
            <a:off x="1489076" y="4370387"/>
            <a:ext cx="482600" cy="1279525"/>
          </a:xfrm>
          <a:prstGeom prst="curvedConnector2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76327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551613" cy="1081088"/>
          </a:xfrm>
        </p:spPr>
        <p:txBody>
          <a:bodyPr/>
          <a:lstStyle/>
          <a:p>
            <a:r>
              <a:rPr lang="ru-RU" altLang="en-US" smtClean="0"/>
              <a:t>Консолидация данных: </a:t>
            </a:r>
            <a:br>
              <a:rPr lang="ru-RU" altLang="en-US" smtClean="0"/>
            </a:br>
            <a:r>
              <a:rPr lang="ru-RU" altLang="en-US" smtClean="0"/>
              <a:t>периметр консолидации и его изменение</a:t>
            </a: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850063" y="1644650"/>
            <a:ext cx="1924050" cy="1712913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ru-RU" sz="1200" dirty="0">
                <a:solidFill>
                  <a:schemeClr val="tx1"/>
                </a:solidFill>
              </a:rPr>
              <a:t>В 1С.УХ автоматически рассчитывается эффективная доля участия для периметра компаний, включающего элементы косвенного и перекрестного владения</a:t>
            </a:r>
            <a:endParaRPr lang="ru-RU" altLang="ru-RU" sz="1200" dirty="0">
              <a:solidFill>
                <a:schemeClr val="tx1"/>
              </a:solidFill>
            </a:endParaRP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440488"/>
            <a:ext cx="766762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F342ECA-45DA-4A46-AA22-6773F0D86776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7350" y="3352800"/>
            <a:ext cx="3408363" cy="302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 bwMode="auto">
          <a:xfrm>
            <a:off x="249238" y="2855913"/>
            <a:ext cx="1666875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/>
              <a:t>Расшифровка по дочерним обществам</a:t>
            </a:r>
          </a:p>
        </p:txBody>
      </p:sp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5710238" cy="1081088"/>
          </a:xfrm>
        </p:spPr>
        <p:txBody>
          <a:bodyPr/>
          <a:lstStyle/>
          <a:p>
            <a:r>
              <a:rPr lang="ru-RU" altLang="ru-RU" smtClean="0"/>
              <a:t>Возможность расшифровки показателей до первоисточника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9238" y="1427163"/>
            <a:ext cx="1666875" cy="9906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Консолидирован-</a:t>
            </a:r>
            <a:r>
              <a:rPr lang="ru-RU" sz="1300" dirty="0" err="1">
                <a:solidFill>
                  <a:schemeClr val="tx1"/>
                </a:solidFill>
              </a:rPr>
              <a:t>ная</a:t>
            </a:r>
            <a:r>
              <a:rPr lang="ru-RU" sz="1300" dirty="0">
                <a:solidFill>
                  <a:schemeClr val="tx1"/>
                </a:solidFill>
              </a:rPr>
              <a:t> отчетность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46063" y="4262438"/>
            <a:ext cx="1666875" cy="989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Отчетность по дочернему обществу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530725" y="5676900"/>
            <a:ext cx="1665288" cy="989013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Карточка счета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729413" y="5676900"/>
            <a:ext cx="1666875" cy="98901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Расшифровки до документа внешних информационных баз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484438" y="5676900"/>
            <a:ext cx="1665287" cy="989013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Оборотно-сальдовая ведомость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49238" y="5676900"/>
            <a:ext cx="1666875" cy="989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/>
              <a:t>Расшифровка показателей отчета</a:t>
            </a:r>
          </a:p>
        </p:txBody>
      </p:sp>
      <p:cxnSp>
        <p:nvCxnSpPr>
          <p:cNvPr id="38" name="Прямая со стрелкой 37"/>
          <p:cNvCxnSpPr>
            <a:stCxn id="16" idx="2"/>
            <a:endCxn id="34" idx="0"/>
          </p:cNvCxnSpPr>
          <p:nvPr/>
        </p:nvCxnSpPr>
        <p:spPr bwMode="auto">
          <a:xfrm>
            <a:off x="1082675" y="2417763"/>
            <a:ext cx="0" cy="43815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34" idx="2"/>
            <a:endCxn id="17" idx="0"/>
          </p:cNvCxnSpPr>
          <p:nvPr/>
        </p:nvCxnSpPr>
        <p:spPr bwMode="auto">
          <a:xfrm rot="5400000">
            <a:off x="873125" y="4052888"/>
            <a:ext cx="415925" cy="3175"/>
          </a:xfrm>
          <a:prstGeom prst="bentConnector3">
            <a:avLst>
              <a:gd name="adj1" fmla="val 50000"/>
            </a:avLst>
          </a:prstGeom>
          <a:ln w="22225"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7" idx="2"/>
            <a:endCxn id="35" idx="0"/>
          </p:cNvCxnSpPr>
          <p:nvPr/>
        </p:nvCxnSpPr>
        <p:spPr bwMode="auto">
          <a:xfrm>
            <a:off x="1079500" y="5251450"/>
            <a:ext cx="3175" cy="42545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369D68-B148-4F07-8AA1-3E6330D19F05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cxnSp>
        <p:nvCxnSpPr>
          <p:cNvPr id="62" name="Прямая со стрелкой 61"/>
          <p:cNvCxnSpPr>
            <a:stCxn id="35" idx="3"/>
            <a:endCxn id="29" idx="1"/>
          </p:cNvCxnSpPr>
          <p:nvPr/>
        </p:nvCxnSpPr>
        <p:spPr bwMode="auto">
          <a:xfrm>
            <a:off x="1916113" y="6172200"/>
            <a:ext cx="568325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29" idx="3"/>
            <a:endCxn id="27" idx="1"/>
          </p:cNvCxnSpPr>
          <p:nvPr/>
        </p:nvCxnSpPr>
        <p:spPr bwMode="auto">
          <a:xfrm>
            <a:off x="4149725" y="6172200"/>
            <a:ext cx="381000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27" idx="3"/>
            <a:endCxn id="28" idx="1"/>
          </p:cNvCxnSpPr>
          <p:nvPr/>
        </p:nvCxnSpPr>
        <p:spPr bwMode="auto">
          <a:xfrm>
            <a:off x="6196013" y="6172200"/>
            <a:ext cx="533400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4763" y="1312863"/>
            <a:ext cx="501808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790700"/>
            <a:ext cx="6186488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1613" y="1041400"/>
            <a:ext cx="5122862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" name="Рисунок 92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2636838"/>
            <a:ext cx="675481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Рисунок 92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163638"/>
            <a:ext cx="63722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92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5125" y="1169988"/>
            <a:ext cx="49911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92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87600" y="1611313"/>
            <a:ext cx="59531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1292225"/>
            <a:ext cx="661193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70150" y="1341438"/>
            <a:ext cx="61118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1692275" y="219075"/>
            <a:ext cx="5767388" cy="879475"/>
          </a:xfrm>
        </p:spPr>
        <p:txBody>
          <a:bodyPr/>
          <a:lstStyle/>
          <a:p>
            <a:r>
              <a:rPr lang="ru-RU" smtClean="0"/>
              <a:t>«Последняя миля» финансовой отчетности</a:t>
            </a:r>
          </a:p>
        </p:txBody>
      </p:sp>
      <p:pic>
        <p:nvPicPr>
          <p:cNvPr id="82953" name="Picture 9" descr="C:\Users\mitrohin_s\Google Диск\Googldisk2\Маркетинг\2018\Конференции CFO\2018-08-15_16h22_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7896225" cy="5773737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pic>
        <p:nvPicPr>
          <p:cNvPr id="245764" name="Picture 4" descr="C:\Users\mitrohin_s\Google Диск\Googldisk2\Маркетинг\БУКЛЕТЫ\МСФО\Выпуск отчетност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420938"/>
            <a:ext cx="9829800" cy="5903912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5867400"/>
            <a:ext cx="704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17"/>
          <p:cNvSpPr/>
          <p:nvPr/>
        </p:nvSpPr>
        <p:spPr bwMode="auto">
          <a:xfrm>
            <a:off x="1373188" y="4606925"/>
            <a:ext cx="6391275" cy="1349375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17"/>
          <p:cNvSpPr/>
          <p:nvPr/>
        </p:nvSpPr>
        <p:spPr bwMode="auto">
          <a:xfrm>
            <a:off x="1325563" y="1816100"/>
            <a:ext cx="6438900" cy="1890713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5844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335713" cy="10810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en-US" smtClean="0"/>
              <a:t>МСФО в </a:t>
            </a:r>
            <a:r>
              <a:rPr lang="en-US" altLang="en-US" smtClean="0"/>
              <a:t>1C</a:t>
            </a:r>
            <a:r>
              <a:rPr lang="ru-RU" altLang="en-US" smtClean="0"/>
              <a:t>:Управление</a:t>
            </a:r>
            <a:r>
              <a:rPr lang="en-US" altLang="en-US" smtClean="0"/>
              <a:t> </a:t>
            </a:r>
            <a:r>
              <a:rPr lang="ru-RU" altLang="en-US" smtClean="0"/>
              <a:t>холдингом </a:t>
            </a:r>
            <a:r>
              <a:rPr lang="en-US" altLang="en-US" smtClean="0"/>
              <a:t>ERP </a:t>
            </a:r>
            <a:r>
              <a:rPr lang="ru-RU" altLang="en-US" smtClean="0"/>
              <a:t>обзор возможностей</a:t>
            </a:r>
            <a:endParaRPr lang="ru-RU" alt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103313" y="1095375"/>
            <a:ext cx="7380287" cy="5041900"/>
          </a:xfrm>
        </p:spPr>
        <p:txBody>
          <a:bodyPr/>
          <a:lstStyle/>
          <a:p>
            <a:pPr>
              <a:defRPr/>
            </a:pPr>
            <a:r>
              <a:rPr lang="ru-RU" altLang="ru-RU" sz="1600" b="1" dirty="0" smtClean="0"/>
              <a:t>16 областей параллельной оценки, в которых предусмотрено свыше 50 типовых операций, часть из которых автоматические</a:t>
            </a:r>
            <a:r>
              <a:rPr lang="ru-RU" altLang="ru-RU" sz="1600" dirty="0" smtClean="0"/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6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6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600" dirty="0"/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6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600" dirty="0" smtClean="0"/>
          </a:p>
          <a:p>
            <a:pPr>
              <a:defRPr/>
            </a:pPr>
            <a:r>
              <a:rPr lang="ru-RU" altLang="ru-RU" sz="1600" b="1" dirty="0" smtClean="0"/>
              <a:t>Трансформационная и транзакционная и модели учета</a:t>
            </a:r>
          </a:p>
          <a:p>
            <a:pPr>
              <a:defRPr/>
            </a:pPr>
            <a:r>
              <a:rPr lang="ru-RU" altLang="ru-RU" sz="1600" b="1" dirty="0" smtClean="0"/>
              <a:t>Инструменты "быстрого закрытия":</a:t>
            </a:r>
          </a:p>
          <a:p>
            <a:pPr>
              <a:defRPr/>
            </a:pPr>
            <a:endParaRPr lang="ru-RU" altLang="ru-RU" sz="1600" dirty="0"/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6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600" dirty="0"/>
          </a:p>
          <a:p>
            <a:pPr>
              <a:defRPr/>
            </a:pPr>
            <a:endParaRPr lang="en-US" altLang="ru-RU" sz="800" b="1" dirty="0" smtClean="0"/>
          </a:p>
          <a:p>
            <a:pPr>
              <a:defRPr/>
            </a:pPr>
            <a:r>
              <a:rPr lang="ru-RU" altLang="ru-RU" sz="1600" b="1" dirty="0" smtClean="0"/>
              <a:t>Подсистема разработана при консультационной поддержке </a:t>
            </a:r>
            <a:r>
              <a:rPr lang="en-US" altLang="ru-RU" sz="1600" b="1" dirty="0" smtClean="0"/>
              <a:t>Ernst &amp; Young</a:t>
            </a:r>
            <a:endParaRPr lang="ru-RU" altLang="ru-RU" sz="1600" b="1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965200" y="1636713"/>
            <a:ext cx="6659563" cy="24304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endParaRPr lang="ru-RU" altLang="ru-RU" sz="1600"/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altLang="ru-RU" sz="1600"/>
              <a:t>учет внеоборотных активов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altLang="ru-RU" sz="1600"/>
              <a:t>учет финансовых инструментов по амортизированной </a:t>
            </a:r>
            <a:br>
              <a:rPr lang="ru-RU" altLang="ru-RU" sz="1600"/>
            </a:br>
            <a:r>
              <a:rPr lang="ru-RU" altLang="ru-RU" sz="1600"/>
              <a:t>и справедливой стоимости, лизинг выданный и полученный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altLang="ru-RU" sz="1600"/>
              <a:t>резервы по МПЗ и сомнительным долгам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altLang="ru-RU" sz="1600"/>
              <a:t>приобретение</a:t>
            </a:r>
            <a:r>
              <a:rPr lang="en-US" altLang="ru-RU" sz="1600"/>
              <a:t> </a:t>
            </a:r>
            <a:r>
              <a:rPr lang="ru-RU" altLang="ru-RU" sz="1600"/>
              <a:t>и выбытие бизнеса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altLang="ru-RU" sz="1600"/>
              <a:t>консолидационные корректировки и исключение ВГО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lang="ru-RU" altLang="ru-RU" sz="1800"/>
          </a:p>
          <a:p>
            <a:pPr marL="742950" lvl="1" indent="-285750" eaLnBrk="0" hangingPunct="0">
              <a:spcBef>
                <a:spcPct val="20000"/>
              </a:spcBef>
            </a:pPr>
            <a:endParaRPr lang="ru-RU" altLang="ru-RU" sz="1800"/>
          </a:p>
          <a:p>
            <a:pPr marL="742950" lvl="1" indent="-285750" eaLnBrk="0" hangingPunct="0">
              <a:spcBef>
                <a:spcPct val="20000"/>
              </a:spcBef>
            </a:pPr>
            <a:endParaRPr lang="ru-RU" altLang="ru-RU" sz="1800"/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altLang="ru-RU" sz="1600"/>
              <a:t>портал начислений доходов и расходов (accruals)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altLang="ru-RU" sz="1600"/>
              <a:t>портал сверки и исключения ВГО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altLang="ru-RU" sz="1600"/>
              <a:t>инструмент «Трансформационная таблица»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altLang="ru-RU" sz="1600"/>
              <a:t>«по-документная» трансляция и «двойное закрытие»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1763713" y="260350"/>
            <a:ext cx="6551612" cy="1081088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Цель и задачи подсистемы управления корпоративными налогами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58800" y="2063750"/>
            <a:ext cx="7829550" cy="647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b="1" dirty="0">
                <a:solidFill>
                  <a:schemeClr val="tx1"/>
                </a:solidFill>
              </a:rPr>
              <a:t>Цель: </a:t>
            </a:r>
            <a:r>
              <a:rPr lang="ru-RU" sz="1300" dirty="0">
                <a:solidFill>
                  <a:schemeClr val="tx1"/>
                </a:solidFill>
              </a:rPr>
              <a:t>минимизация налоговых рисков управления холдингом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514725" y="5241925"/>
            <a:ext cx="1917700" cy="90963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 dirty="0">
                <a:solidFill>
                  <a:srgbClr val="663300"/>
                </a:solidFill>
              </a:rPr>
              <a:t>Ведение структуры владения Холдингом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95963" y="3082925"/>
            <a:ext cx="2592387" cy="13684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Определение налогового статуса иностранных организаций, формирование перечня контролируемых иностранных компаний и контролирующих лиц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795963" y="4800600"/>
            <a:ext cx="2592387" cy="13652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663300"/>
                </a:solidFill>
              </a:rPr>
              <a:t>Сокращение трудозатрат по подготовке налоговых уведомлений, и налоговой декларации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58800" y="4800600"/>
            <a:ext cx="2428875" cy="13652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Оценка налоговых рисков международной группы по индикаторам BEPS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58800" y="3128963"/>
            <a:ext cx="2428875" cy="132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Подготовка странового отчета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536950" y="3128963"/>
            <a:ext cx="1873250" cy="18161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Подготовка уведомлений об участии в международной группе компаний и их автоматическая отправка</a:t>
            </a:r>
            <a:endParaRPr lang="ru-RU" sz="1400" dirty="0">
              <a:solidFill>
                <a:srgbClr val="663300"/>
              </a:solidFill>
            </a:endParaRPr>
          </a:p>
        </p:txBody>
      </p:sp>
      <p:cxnSp>
        <p:nvCxnSpPr>
          <p:cNvPr id="16" name="Соединительная линия уступом 35"/>
          <p:cNvCxnSpPr>
            <a:stCxn id="14" idx="1"/>
            <a:endCxn id="7" idx="1"/>
          </p:cNvCxnSpPr>
          <p:nvPr/>
        </p:nvCxnSpPr>
        <p:spPr bwMode="auto">
          <a:xfrm rot="10800000">
            <a:off x="558800" y="2387600"/>
            <a:ext cx="12700" cy="1403350"/>
          </a:xfrm>
          <a:prstGeom prst="bentConnector3">
            <a:avLst>
              <a:gd name="adj1" fmla="val 180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35"/>
          <p:cNvCxnSpPr>
            <a:stCxn id="13" idx="1"/>
            <a:endCxn id="7" idx="1"/>
          </p:cNvCxnSpPr>
          <p:nvPr/>
        </p:nvCxnSpPr>
        <p:spPr bwMode="auto">
          <a:xfrm rot="10800000">
            <a:off x="558800" y="2387600"/>
            <a:ext cx="12700" cy="3095625"/>
          </a:xfrm>
          <a:prstGeom prst="bentConnector3">
            <a:avLst>
              <a:gd name="adj1" fmla="val 180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35"/>
          <p:cNvCxnSpPr>
            <a:stCxn id="9" idx="3"/>
            <a:endCxn id="7" idx="3"/>
          </p:cNvCxnSpPr>
          <p:nvPr/>
        </p:nvCxnSpPr>
        <p:spPr bwMode="auto">
          <a:xfrm flipV="1">
            <a:off x="8388350" y="2387600"/>
            <a:ext cx="0" cy="1379538"/>
          </a:xfrm>
          <a:prstGeom prst="bentConnector3">
            <a:avLst>
              <a:gd name="adj1" fmla="val 2286010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35"/>
          <p:cNvCxnSpPr>
            <a:stCxn id="10" idx="3"/>
            <a:endCxn id="7" idx="3"/>
          </p:cNvCxnSpPr>
          <p:nvPr/>
        </p:nvCxnSpPr>
        <p:spPr bwMode="auto">
          <a:xfrm flipV="1">
            <a:off x="8388350" y="2387600"/>
            <a:ext cx="0" cy="3095625"/>
          </a:xfrm>
          <a:prstGeom prst="bentConnector3">
            <a:avLst>
              <a:gd name="adj1" fmla="val 2286010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35"/>
          <p:cNvCxnSpPr>
            <a:stCxn id="15" idx="0"/>
            <a:endCxn id="7" idx="2"/>
          </p:cNvCxnSpPr>
          <p:nvPr/>
        </p:nvCxnSpPr>
        <p:spPr bwMode="auto">
          <a:xfrm rot="5400000" flipH="1" flipV="1">
            <a:off x="4264818" y="2920207"/>
            <a:ext cx="417513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5"/>
          <p:cNvCxnSpPr>
            <a:stCxn id="8" idx="0"/>
            <a:endCxn id="15" idx="2"/>
          </p:cNvCxnSpPr>
          <p:nvPr/>
        </p:nvCxnSpPr>
        <p:spPr bwMode="auto">
          <a:xfrm flipH="1" flipV="1">
            <a:off x="4473575" y="4945063"/>
            <a:ext cx="0" cy="296862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 descr="F:\Новая папка (5)\image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185988"/>
            <a:ext cx="6545262" cy="4267200"/>
          </a:xfrm>
          <a:prstGeom prst="rect">
            <a:avLst/>
          </a:prstGeom>
          <a:solidFill>
            <a:srgbClr val="EDEDED"/>
          </a:solidFill>
          <a:ln w="88900" cap="sq">
            <a:noFill/>
            <a:miter lim="800000"/>
            <a:headEnd/>
            <a:tailEnd/>
          </a:ln>
        </p:spPr>
      </p:pic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692275" y="404813"/>
            <a:ext cx="6983413" cy="79216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Ведение учета изменений в структуре холдинга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3075" y="2368550"/>
            <a:ext cx="2189163" cy="31242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6900863" y="2176463"/>
            <a:ext cx="2033587" cy="1208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/>
          <a:lstStyle/>
          <a:p>
            <a:pPr>
              <a:buClr>
                <a:srgbClr val="C00000"/>
              </a:buClr>
            </a:pPr>
            <a:r>
              <a:rPr lang="ru-RU" sz="1400">
                <a:solidFill>
                  <a:schemeClr val="tx1"/>
                </a:solidFill>
                <a:cs typeface="Arial" charset="0"/>
              </a:rPr>
              <a:t>Все участники Группы должны быть зарегистрированы </a:t>
            </a:r>
            <a:br>
              <a:rPr lang="ru-RU" sz="1400">
                <a:solidFill>
                  <a:schemeClr val="tx1"/>
                </a:solidFill>
                <a:cs typeface="Arial" charset="0"/>
              </a:rPr>
            </a:br>
            <a:r>
              <a:rPr lang="ru-RU" sz="1400">
                <a:solidFill>
                  <a:schemeClr val="tx1"/>
                </a:solidFill>
                <a:cs typeface="Arial" charset="0"/>
              </a:rPr>
              <a:t>в справочнике организаций</a:t>
            </a:r>
          </a:p>
          <a:p>
            <a:pPr>
              <a:buClr>
                <a:srgbClr val="C00000"/>
              </a:buClr>
            </a:pPr>
            <a:endParaRPr lang="ru-RU" sz="1400">
              <a:solidFill>
                <a:schemeClr val="tx1"/>
              </a:solidFill>
              <a:cs typeface="Arial" charset="0"/>
            </a:endParaRPr>
          </a:p>
          <a:p>
            <a:pPr marL="228600" lvl="2" indent="-228600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Arial" charset="0"/>
              <a:buAutoNum type="arabicPeriod"/>
            </a:pPr>
            <a:endParaRPr lang="ru-RU" sz="1400" i="1">
              <a:solidFill>
                <a:srgbClr val="00338D"/>
              </a:solidFill>
              <a:cs typeface="Arial" charset="0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6900863" y="3714750"/>
            <a:ext cx="2033587" cy="1209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/>
          <a:lstStyle/>
          <a:p>
            <a:pPr>
              <a:buClr>
                <a:srgbClr val="C00000"/>
              </a:buClr>
            </a:pPr>
            <a:r>
              <a:rPr lang="ru-RU" sz="1400">
                <a:solidFill>
                  <a:schemeClr val="tx1"/>
                </a:solidFill>
                <a:cs typeface="Arial" charset="0"/>
              </a:rPr>
              <a:t>Нужно зарегистрировать независимых инвесторов при их наличии</a:t>
            </a:r>
          </a:p>
          <a:p>
            <a:pPr>
              <a:buClr>
                <a:srgbClr val="C00000"/>
              </a:buClr>
            </a:pPr>
            <a:endParaRPr lang="ru-RU" sz="1400">
              <a:solidFill>
                <a:schemeClr val="tx1"/>
              </a:solidFill>
              <a:cs typeface="Arial" charset="0"/>
            </a:endParaRPr>
          </a:p>
          <a:p>
            <a:pPr marL="228600" lvl="2" indent="-228600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Arial" charset="0"/>
              <a:buAutoNum type="arabicPeriod"/>
            </a:pPr>
            <a:endParaRPr lang="ru-RU" sz="1400" i="1">
              <a:solidFill>
                <a:srgbClr val="00338D"/>
              </a:solidFill>
              <a:cs typeface="Arial" charset="0"/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6900863" y="5245100"/>
            <a:ext cx="2033587" cy="1208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/>
          <a:lstStyle/>
          <a:p>
            <a:pPr>
              <a:buClr>
                <a:srgbClr val="C00000"/>
              </a:buClr>
            </a:pPr>
            <a:r>
              <a:rPr lang="ru-RU" sz="1400">
                <a:solidFill>
                  <a:schemeClr val="tx1"/>
                </a:solidFill>
                <a:cs typeface="Arial" charset="0"/>
              </a:rPr>
              <a:t>Структура Группы загружается из 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Excel </a:t>
            </a:r>
            <a:r>
              <a:rPr lang="ru-RU" sz="1400">
                <a:solidFill>
                  <a:schemeClr val="tx1"/>
                </a:solidFill>
                <a:cs typeface="Arial" charset="0"/>
              </a:rPr>
              <a:t>через кнопку Моделирование</a:t>
            </a:r>
          </a:p>
          <a:p>
            <a:pPr>
              <a:buClr>
                <a:srgbClr val="C00000"/>
              </a:buClr>
            </a:pPr>
            <a:endParaRPr lang="ru-RU" sz="1400">
              <a:solidFill>
                <a:schemeClr val="tx1"/>
              </a:solidFill>
              <a:cs typeface="Arial" charset="0"/>
            </a:endParaRPr>
          </a:p>
          <a:p>
            <a:pPr marL="228600" lvl="2" indent="-228600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Arial" charset="0"/>
              <a:buAutoNum type="arabicPeriod"/>
            </a:pPr>
            <a:endParaRPr lang="ru-RU" sz="1400" i="1">
              <a:solidFill>
                <a:srgbClr val="00338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rgbClr val="C00000"/>
                </a:solidFill>
              </a:rPr>
              <a:t>Реестр налоговых уведомлений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749425"/>
            <a:ext cx="6413500" cy="4260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388" y="2514600"/>
            <a:ext cx="1925637" cy="1711325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</a:pPr>
            <a:r>
              <a:rPr lang="ru-RU" sz="1400">
                <a:solidFill>
                  <a:schemeClr val="tx1"/>
                </a:solidFill>
                <a:cs typeface="Arial" charset="0"/>
              </a:rPr>
              <a:t>Перечень формируется </a:t>
            </a:r>
            <a:br>
              <a:rPr lang="ru-RU" sz="1400">
                <a:solidFill>
                  <a:schemeClr val="tx1"/>
                </a:solidFill>
                <a:cs typeface="Arial" charset="0"/>
              </a:rPr>
            </a:br>
            <a:r>
              <a:rPr lang="ru-RU" sz="1400">
                <a:solidFill>
                  <a:schemeClr val="tx1"/>
                </a:solidFill>
                <a:cs typeface="Arial" charset="0"/>
              </a:rPr>
              <a:t>в соответствии </a:t>
            </a:r>
            <a:br>
              <a:rPr lang="ru-RU" sz="1400">
                <a:solidFill>
                  <a:schemeClr val="tx1"/>
                </a:solidFill>
                <a:cs typeface="Arial" charset="0"/>
              </a:rPr>
            </a:br>
            <a:r>
              <a:rPr lang="ru-RU" sz="1400">
                <a:solidFill>
                  <a:schemeClr val="tx1"/>
                </a:solidFill>
                <a:cs typeface="Arial" charset="0"/>
              </a:rPr>
              <a:t>с требованиями статей 25.13 и 25.14 НК РФ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9388" y="5445125"/>
            <a:ext cx="1925637" cy="1057275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</a:pPr>
            <a:r>
              <a:rPr lang="ru-RU" sz="1400">
                <a:solidFill>
                  <a:schemeClr val="tx1"/>
                </a:solidFill>
                <a:cs typeface="Arial" charset="0"/>
              </a:rPr>
              <a:t>Уведомления группируются </a:t>
            </a:r>
            <a:br>
              <a:rPr lang="ru-RU" sz="1400">
                <a:solidFill>
                  <a:schemeClr val="tx1"/>
                </a:solidFill>
                <a:cs typeface="Arial" charset="0"/>
              </a:rPr>
            </a:br>
            <a:r>
              <a:rPr lang="ru-RU" sz="1400">
                <a:solidFill>
                  <a:schemeClr val="tx1"/>
                </a:solidFill>
                <a:cs typeface="Arial" charset="0"/>
              </a:rPr>
              <a:t>по инвесторам </a:t>
            </a:r>
            <a:br>
              <a:rPr lang="ru-RU" sz="1400">
                <a:solidFill>
                  <a:schemeClr val="tx1"/>
                </a:solidFill>
                <a:cs typeface="Arial" charset="0"/>
              </a:rPr>
            </a:br>
            <a:r>
              <a:rPr lang="ru-RU" sz="1400">
                <a:solidFill>
                  <a:schemeClr val="tx1"/>
                </a:solidFill>
                <a:cs typeface="Arial" charset="0"/>
              </a:rPr>
              <a:t>и видам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670175" y="5445125"/>
            <a:ext cx="6180138" cy="1057275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400" dirty="0">
                <a:solidFill>
                  <a:schemeClr val="tx1"/>
                </a:solidFill>
              </a:rPr>
              <a:t>Реестр уведомлений формируется на основе информации о КИК, содержащейся в справочнике «Организационных единиц», эффективный процент контроля рассчитывается автоматически</a:t>
            </a:r>
          </a:p>
        </p:txBody>
      </p:sp>
      <p:cxnSp>
        <p:nvCxnSpPr>
          <p:cNvPr id="8" name="Соединительная линия уступом 7"/>
          <p:cNvCxnSpPr>
            <a:stCxn id="6" idx="0"/>
            <a:endCxn id="5" idx="2"/>
          </p:cNvCxnSpPr>
          <p:nvPr/>
        </p:nvCxnSpPr>
        <p:spPr bwMode="auto">
          <a:xfrm rot="5400000" flipH="1" flipV="1">
            <a:off x="531813" y="4835525"/>
            <a:ext cx="1219200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7" idx="1"/>
            <a:endCxn id="6" idx="3"/>
          </p:cNvCxnSpPr>
          <p:nvPr/>
        </p:nvCxnSpPr>
        <p:spPr bwMode="auto">
          <a:xfrm rot="10800000">
            <a:off x="2105025" y="5973763"/>
            <a:ext cx="565150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5784" name="Номер слайда 3"/>
          <p:cNvSpPr txBox="1">
            <a:spLocks/>
          </p:cNvSpPr>
          <p:nvPr/>
        </p:nvSpPr>
        <p:spPr bwMode="auto">
          <a:xfrm>
            <a:off x="8243888" y="6440488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DB661AE-CD37-48F4-A651-44E17900F6AE}" type="slidenum">
              <a:rPr lang="ru-RU" altLang="ru-RU" sz="1000" b="1">
                <a:solidFill>
                  <a:srgbClr val="FF0000"/>
                </a:solidFill>
              </a:rPr>
              <a:pPr algn="r"/>
              <a:t>22</a:t>
            </a:fld>
            <a:endParaRPr lang="ru-RU" altLang="ru-RU" sz="1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5707063" cy="1081088"/>
          </a:xfrm>
        </p:spPr>
        <p:txBody>
          <a:bodyPr/>
          <a:lstStyle/>
          <a:p>
            <a:r>
              <a:rPr lang="ru-RU" smtClean="0"/>
              <a:t>Подготовка странового отчета </a:t>
            </a:r>
            <a:br>
              <a:rPr lang="ru-RU" smtClean="0"/>
            </a:br>
            <a:r>
              <a:rPr lang="ru-RU" smtClean="0"/>
              <a:t>в 1С Управление Холдингом</a:t>
            </a:r>
          </a:p>
        </p:txBody>
      </p:sp>
      <p:sp>
        <p:nvSpPr>
          <p:cNvPr id="7782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D11F50-3910-4176-A134-7072F9794379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6013450" y="2339975"/>
            <a:ext cx="2773363" cy="10080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83945" tIns="41974" rIns="83945" bIns="41974">
            <a:spAutoFit/>
          </a:bodyPr>
          <a:lstStyle/>
          <a:p>
            <a:pPr defTabSz="912813">
              <a:defRPr/>
            </a:pPr>
            <a:r>
              <a:rPr lang="ru-RU" altLang="ru-RU" sz="1500" dirty="0">
                <a:latin typeface="Museo Sans Cyrl 700"/>
              </a:rPr>
              <a:t>Программа </a:t>
            </a:r>
            <a:r>
              <a:rPr lang="ru-RU" altLang="ru-RU" sz="1500" b="1" dirty="0">
                <a:latin typeface="Museo Sans Cyrl 700"/>
              </a:rPr>
              <a:t>1С Управление Холдингом </a:t>
            </a:r>
            <a:r>
              <a:rPr lang="ru-RU" altLang="ru-RU" sz="1500" dirty="0">
                <a:latin typeface="Museo Sans Cyrl 700"/>
              </a:rPr>
              <a:t>позволяет</a:t>
            </a:r>
          </a:p>
          <a:p>
            <a:pPr defTabSz="912813">
              <a:defRPr/>
            </a:pPr>
            <a:r>
              <a:rPr lang="ru-RU" altLang="ru-RU" sz="1500" dirty="0">
                <a:latin typeface="Museo Sans Cyrl 700"/>
              </a:rPr>
              <a:t>подготовить страновую отчетность с приказом ФНС</a:t>
            </a:r>
            <a:endParaRPr lang="ru-RU" altLang="ru-RU" sz="1500" b="1" dirty="0">
              <a:latin typeface="Museo Sans Cyrl 700"/>
            </a:endParaRP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 bwMode="auto">
          <a:xfrm>
            <a:off x="6010275" y="3698875"/>
            <a:ext cx="2774950" cy="1116013"/>
          </a:xfrm>
          <a:prstGeom prst="snip2DiagRect">
            <a:avLst/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200" dirty="0"/>
              <a:t>Опередить структуру группы и состав отчетных форм для подачи в налоговую</a:t>
            </a:r>
            <a:r>
              <a:rPr lang="en-US" sz="1200" dirty="0"/>
              <a:t> </a:t>
            </a:r>
            <a:r>
              <a:rPr lang="ru-RU" sz="1200" dirty="0"/>
              <a:t>инспекцию</a:t>
            </a: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 bwMode="auto">
          <a:xfrm>
            <a:off x="6013450" y="5157788"/>
            <a:ext cx="2773363" cy="1109662"/>
          </a:xfrm>
          <a:prstGeom prst="snip2DiagRect">
            <a:avLst/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200" dirty="0"/>
              <a:t>Автоматически заполнять и передавать соответствующую форму отчета в налоговую инспекцию</a:t>
            </a:r>
          </a:p>
        </p:txBody>
      </p:sp>
      <p:cxnSp>
        <p:nvCxnSpPr>
          <p:cNvPr id="27" name="Соединительная линия уступом 26"/>
          <p:cNvCxnSpPr>
            <a:stCxn id="24" idx="3"/>
            <a:endCxn id="23" idx="2"/>
          </p:cNvCxnSpPr>
          <p:nvPr/>
        </p:nvCxnSpPr>
        <p:spPr bwMode="auto">
          <a:xfrm rot="5400000" flipH="1" flipV="1">
            <a:off x="7223125" y="3522663"/>
            <a:ext cx="350837" cy="1588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26" idx="3"/>
            <a:endCxn id="24" idx="1"/>
          </p:cNvCxnSpPr>
          <p:nvPr/>
        </p:nvCxnSpPr>
        <p:spPr bwMode="auto">
          <a:xfrm rot="16200000" flipV="1">
            <a:off x="7227094" y="4985544"/>
            <a:ext cx="342900" cy="1588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783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79550"/>
            <a:ext cx="572928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1341438"/>
            <a:ext cx="8897937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Прямоугольник 69"/>
          <p:cNvSpPr>
            <a:spLocks noChangeArrowheads="1"/>
          </p:cNvSpPr>
          <p:nvPr/>
        </p:nvSpPr>
        <p:spPr bwMode="auto">
          <a:xfrm>
            <a:off x="6516688" y="620713"/>
            <a:ext cx="2519362" cy="4537075"/>
          </a:xfrm>
          <a:prstGeom prst="rect">
            <a:avLst/>
          </a:prstGeom>
          <a:solidFill>
            <a:schemeClr val="bg1"/>
          </a:solidFill>
          <a:ln w="44450" algn="ctr">
            <a:noFill/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79875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5616575" cy="1081088"/>
          </a:xfrm>
        </p:spPr>
        <p:txBody>
          <a:bodyPr/>
          <a:lstStyle/>
          <a:p>
            <a:r>
              <a:rPr lang="ru-RU" smtClean="0"/>
              <a:t>Оценка налоговых рисков при помощи индикаторов </a:t>
            </a:r>
            <a:r>
              <a:rPr lang="en-US" smtClean="0"/>
              <a:t>BEPS</a:t>
            </a: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FEF4FB-508D-4503-9B48-C51F771782BF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 bwMode="auto">
          <a:xfrm>
            <a:off x="6732588" y="2349500"/>
            <a:ext cx="2254250" cy="1150938"/>
          </a:xfrm>
          <a:prstGeom prst="snip2DiagRect">
            <a:avLst/>
          </a:prstGeom>
          <a:solidFill>
            <a:schemeClr val="accent5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200" dirty="0"/>
              <a:t>Выявлены юрисдикции со значительной прибылью, но незначительной бизнес-активностью (объем активов, выручка)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 bwMode="auto">
          <a:xfrm>
            <a:off x="6732588" y="3830638"/>
            <a:ext cx="2247900" cy="1182687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200" b="1" dirty="0"/>
              <a:t>Риск: </a:t>
            </a:r>
            <a:r>
              <a:rPr lang="ru-RU" sz="1200" dirty="0"/>
              <a:t>Прибыль могла быть смещена от юрисдикции, где происходит основная хозяйственная деятельность</a:t>
            </a: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 bwMode="auto">
          <a:xfrm>
            <a:off x="6732588" y="5300663"/>
            <a:ext cx="2254250" cy="1152525"/>
          </a:xfrm>
          <a:prstGeom prst="snip2DiagRect">
            <a:avLst/>
          </a:prstGeom>
          <a:solidFill>
            <a:schemeClr val="accent5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200" dirty="0"/>
              <a:t>Другие возможные причины: значительный износ материальных активов или не отраженные в отчетности нематериальные активы</a:t>
            </a:r>
          </a:p>
        </p:txBody>
      </p:sp>
      <p:cxnSp>
        <p:nvCxnSpPr>
          <p:cNvPr id="28" name="Соединительная линия уступом 27"/>
          <p:cNvCxnSpPr>
            <a:stCxn id="25" idx="3"/>
            <a:endCxn id="24" idx="1"/>
          </p:cNvCxnSpPr>
          <p:nvPr/>
        </p:nvCxnSpPr>
        <p:spPr bwMode="auto">
          <a:xfrm flipV="1">
            <a:off x="7856538" y="3500438"/>
            <a:ext cx="3175" cy="33020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6" idx="3"/>
            <a:endCxn id="25" idx="1"/>
          </p:cNvCxnSpPr>
          <p:nvPr/>
        </p:nvCxnSpPr>
        <p:spPr bwMode="auto">
          <a:xfrm flipH="1" flipV="1">
            <a:off x="7856538" y="5013325"/>
            <a:ext cx="3175" cy="287338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5292725" y="882650"/>
            <a:ext cx="3687763" cy="9969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83945" tIns="41974" rIns="83945" bIns="41974">
            <a:spAutoFit/>
          </a:bodyPr>
          <a:lstStyle/>
          <a:p>
            <a:pPr algn="ctr" defTabSz="912813"/>
            <a:r>
              <a:rPr lang="ru-RU" altLang="ru-RU" sz="1500">
                <a:latin typeface="Museo Sans Cyrl 700"/>
              </a:rPr>
              <a:t>Налоговые риски в 1С:Управление Холдингом можно оценивать </a:t>
            </a:r>
            <a:br>
              <a:rPr lang="ru-RU" altLang="ru-RU" sz="1500">
                <a:latin typeface="Museo Sans Cyrl 700"/>
              </a:rPr>
            </a:br>
            <a:r>
              <a:rPr lang="ru-RU" altLang="ru-RU" sz="1500">
                <a:latin typeface="Museo Sans Cyrl 700"/>
              </a:rPr>
              <a:t>по совокупности индикаторов </a:t>
            </a:r>
            <a:br>
              <a:rPr lang="ru-RU" altLang="ru-RU" sz="1500">
                <a:latin typeface="Museo Sans Cyrl 700"/>
              </a:rPr>
            </a:br>
            <a:r>
              <a:rPr lang="ru-RU" altLang="ru-RU" sz="1500">
                <a:latin typeface="Museo Sans Cyrl 700"/>
              </a:rPr>
              <a:t>на интерактивных дашбордах</a:t>
            </a:r>
            <a:endParaRPr lang="ru-RU" altLang="ru-RU" sz="1500" b="1">
              <a:latin typeface="Museo Sans Cyrl 7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4787900" y="1385888"/>
            <a:ext cx="39243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chemeClr val="bg1"/>
                </a:solidFill>
              </a:rPr>
              <a:t>МСФО и корпоративные налоги в 1С:Управление Холдингом </a:t>
            </a:r>
            <a:r>
              <a:rPr lang="en-US" sz="2400" b="1">
                <a:solidFill>
                  <a:schemeClr val="bg1"/>
                </a:solidFill>
              </a:rPr>
              <a:t>ERP</a:t>
            </a:r>
            <a:endParaRPr lang="ru-RU" sz="2400">
              <a:solidFill>
                <a:schemeClr val="bg1"/>
              </a:solidFill>
            </a:endParaRPr>
          </a:p>
          <a:p>
            <a:pPr algn="r"/>
            <a:endParaRPr lang="ru-RU" altLang="ru-RU" sz="2400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524750" y="5445125"/>
            <a:ext cx="1168400" cy="558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b="1">
                <a:solidFill>
                  <a:schemeClr val="bg1"/>
                </a:solidFill>
              </a:rPr>
              <a:t>Докладчик</a:t>
            </a:r>
            <a:br>
              <a:rPr lang="ru-RU" altLang="ru-RU" sz="1400" b="1">
                <a:solidFill>
                  <a:schemeClr val="bg1"/>
                </a:solidFill>
              </a:rPr>
            </a:br>
            <a:r>
              <a:rPr lang="ru-RU" altLang="ru-RU" sz="1400" b="1">
                <a:solidFill>
                  <a:schemeClr val="bg1"/>
                </a:solidFill>
              </a:rPr>
              <a:t>Должность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43438" y="404813"/>
            <a:ext cx="4249737" cy="36036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 sz="1600" b="1">
                <a:solidFill>
                  <a:schemeClr val="bg1"/>
                </a:solidFill>
              </a:rPr>
              <a:t>Дата и место проведения мероприятия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572000" y="4508500"/>
            <a:ext cx="457200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840538" cy="1081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chemeClr val="tx2"/>
                </a:solidFill>
              </a:rPr>
              <a:t>МСФО в программных продуктах «1С»</a:t>
            </a: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 bwMode="auto">
          <a:xfrm>
            <a:off x="1187450" y="1196975"/>
            <a:ext cx="1844675" cy="5762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Параллельный учет ОС, НКС, НМА, РБП, Запасов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 bwMode="auto">
          <a:xfrm>
            <a:off x="1187450" y="2636838"/>
            <a:ext cx="1844675" cy="5762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Параллельный учет финансовых инструментов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 bwMode="auto">
          <a:xfrm>
            <a:off x="1187450" y="3403600"/>
            <a:ext cx="1844675" cy="5762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Пересчет отложенных налогов</a:t>
            </a:r>
          </a:p>
        </p:txBody>
      </p:sp>
      <p:sp>
        <p:nvSpPr>
          <p:cNvPr id="38" name="Прямоугольник с двумя вырезанными противолежащими углами 37"/>
          <p:cNvSpPr/>
          <p:nvPr/>
        </p:nvSpPr>
        <p:spPr bwMode="auto">
          <a:xfrm>
            <a:off x="1187450" y="4157663"/>
            <a:ext cx="1844675" cy="5762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Независимый от РСБУ механизм переоценки валют</a:t>
            </a:r>
          </a:p>
        </p:txBody>
      </p:sp>
      <p:sp>
        <p:nvSpPr>
          <p:cNvPr id="39" name="Прямоугольник с двумя вырезанными противолежащими углами 38"/>
          <p:cNvSpPr/>
          <p:nvPr/>
        </p:nvSpPr>
        <p:spPr bwMode="auto">
          <a:xfrm>
            <a:off x="1187450" y="4868863"/>
            <a:ext cx="1844675" cy="5762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Независимый от РСБУ механизм закрытия счетов</a:t>
            </a:r>
          </a:p>
        </p:txBody>
      </p:sp>
      <p:sp>
        <p:nvSpPr>
          <p:cNvPr id="40" name="Прямоугольник с двумя вырезанными противолежащими углами 39"/>
          <p:cNvSpPr/>
          <p:nvPr/>
        </p:nvSpPr>
        <p:spPr bwMode="auto">
          <a:xfrm>
            <a:off x="1187450" y="5589588"/>
            <a:ext cx="1844675" cy="5762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Конструктор отчетных форм</a:t>
            </a:r>
          </a:p>
        </p:txBody>
      </p:sp>
      <p:sp>
        <p:nvSpPr>
          <p:cNvPr id="41" name="Прямоугольник с двумя вырезанными противолежащими углами 40"/>
          <p:cNvSpPr/>
          <p:nvPr/>
        </p:nvSpPr>
        <p:spPr bwMode="auto">
          <a:xfrm>
            <a:off x="1187450" y="1917700"/>
            <a:ext cx="1844675" cy="57467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Быстрое закрытие и портал начислений </a:t>
            </a:r>
            <a:r>
              <a:rPr lang="en-US" sz="1200" dirty="0"/>
              <a:t>(accruals)</a:t>
            </a:r>
            <a:endParaRPr lang="ru-RU" sz="1200" dirty="0"/>
          </a:p>
        </p:txBody>
      </p:sp>
      <p:sp>
        <p:nvSpPr>
          <p:cNvPr id="42" name="Прямоугольник с двумя вырезанными противолежащими углами 41"/>
          <p:cNvSpPr/>
          <p:nvPr/>
        </p:nvSpPr>
        <p:spPr bwMode="auto">
          <a:xfrm>
            <a:off x="3851275" y="1900238"/>
            <a:ext cx="1838325" cy="5762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Расчет поправок по заданной формуле (шаблону)</a:t>
            </a:r>
          </a:p>
        </p:txBody>
      </p:sp>
      <p:sp>
        <p:nvSpPr>
          <p:cNvPr id="43" name="Прямоугольник с двумя вырезанными противолежащими углами 42"/>
          <p:cNvSpPr/>
          <p:nvPr/>
        </p:nvSpPr>
        <p:spPr bwMode="auto">
          <a:xfrm>
            <a:off x="3851275" y="2635250"/>
            <a:ext cx="1838325" cy="5762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Портал сверки и исключения ВГО</a:t>
            </a:r>
          </a:p>
        </p:txBody>
      </p:sp>
      <p:sp>
        <p:nvSpPr>
          <p:cNvPr id="44" name="Прямоугольник с двумя вырезанными противолежащими углами 43"/>
          <p:cNvSpPr/>
          <p:nvPr/>
        </p:nvSpPr>
        <p:spPr bwMode="auto">
          <a:xfrm>
            <a:off x="3875088" y="3403600"/>
            <a:ext cx="1846262" cy="5762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Отчетность по КИК</a:t>
            </a:r>
          </a:p>
        </p:txBody>
      </p:sp>
      <p:sp>
        <p:nvSpPr>
          <p:cNvPr id="45" name="Прямоугольник с двумя вырезанными противолежащими углами 44"/>
          <p:cNvSpPr/>
          <p:nvPr/>
        </p:nvSpPr>
        <p:spPr bwMode="auto">
          <a:xfrm>
            <a:off x="3851275" y="4157663"/>
            <a:ext cx="1846263" cy="5762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Трансформационная модель учета (формы сбора данных)</a:t>
            </a:r>
          </a:p>
        </p:txBody>
      </p:sp>
      <p:sp>
        <p:nvSpPr>
          <p:cNvPr id="46" name="Прямоугольник с двумя вырезанными противолежащими углами 45"/>
          <p:cNvSpPr/>
          <p:nvPr/>
        </p:nvSpPr>
        <p:spPr bwMode="auto">
          <a:xfrm>
            <a:off x="3843338" y="4868863"/>
            <a:ext cx="1846262" cy="5762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Консолидация, приобретение и выбытие бизнеса</a:t>
            </a:r>
          </a:p>
        </p:txBody>
      </p:sp>
      <p:sp>
        <p:nvSpPr>
          <p:cNvPr id="47" name="Прямоугольная выноска 46"/>
          <p:cNvSpPr/>
          <p:nvPr/>
        </p:nvSpPr>
        <p:spPr bwMode="auto">
          <a:xfrm>
            <a:off x="666750" y="6330950"/>
            <a:ext cx="2662238" cy="368300"/>
          </a:xfrm>
          <a:prstGeom prst="wedgeRectCallout">
            <a:avLst>
              <a:gd name="adj1" fmla="val 27383"/>
              <a:gd name="adj2" fmla="val -37872"/>
            </a:avLst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1С Бухгалтерия 8 КОРП МСФО</a:t>
            </a:r>
            <a:endParaRPr lang="ru-RU" sz="1200" dirty="0"/>
          </a:p>
        </p:txBody>
      </p:sp>
      <p:sp>
        <p:nvSpPr>
          <p:cNvPr id="3790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78174F-1122-42B9-8DA1-4DA6AE757F80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 bwMode="auto">
          <a:xfrm>
            <a:off x="3851275" y="1196975"/>
            <a:ext cx="1838325" cy="5762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Загрузка данных из внешних систем (БП, </a:t>
            </a:r>
            <a:r>
              <a:rPr lang="en-US" sz="1200" dirty="0"/>
              <a:t>ERP</a:t>
            </a:r>
            <a:r>
              <a:rPr lang="ru-RU" sz="1200" dirty="0"/>
              <a:t>)</a:t>
            </a:r>
          </a:p>
        </p:txBody>
      </p:sp>
      <p:sp>
        <p:nvSpPr>
          <p:cNvPr id="23" name="Плюс 22"/>
          <p:cNvSpPr/>
          <p:nvPr/>
        </p:nvSpPr>
        <p:spPr>
          <a:xfrm>
            <a:off x="3084513" y="3390900"/>
            <a:ext cx="762000" cy="685800"/>
          </a:xfrm>
          <a:prstGeom prst="mathPlus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 bwMode="auto">
          <a:xfrm>
            <a:off x="3851275" y="5589588"/>
            <a:ext cx="1846263" cy="5762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Поддержка </a:t>
            </a:r>
            <a:r>
              <a:rPr lang="en-US" sz="1200" dirty="0"/>
              <a:t>IFRS 15 </a:t>
            </a:r>
            <a:r>
              <a:rPr lang="ru-RU" sz="1200" dirty="0"/>
              <a:t>и </a:t>
            </a:r>
            <a:r>
              <a:rPr lang="en-US" sz="1200" dirty="0"/>
              <a:t>IFRS 16</a:t>
            </a:r>
            <a:endParaRPr lang="ru-RU" sz="1200" dirty="0"/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 bwMode="auto">
          <a:xfrm>
            <a:off x="6640513" y="1900238"/>
            <a:ext cx="1905000" cy="8810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МСФО в разрезе подразделений и направлений деятельности</a:t>
            </a:r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 bwMode="auto">
          <a:xfrm>
            <a:off x="6648450" y="3233738"/>
            <a:ext cx="1906588" cy="88741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Трансформационные корректировки «на лету» по данным оперативного учета</a:t>
            </a:r>
          </a:p>
        </p:txBody>
      </p:sp>
      <p:sp>
        <p:nvSpPr>
          <p:cNvPr id="29" name="Прямоугольник с двумя вырезанными противолежащими углами 28"/>
          <p:cNvSpPr/>
          <p:nvPr/>
        </p:nvSpPr>
        <p:spPr bwMode="auto">
          <a:xfrm>
            <a:off x="6654800" y="4581525"/>
            <a:ext cx="1905000" cy="8636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Расширенный состав документов параллельного учета ОС </a:t>
            </a:r>
          </a:p>
        </p:txBody>
      </p:sp>
      <p:sp>
        <p:nvSpPr>
          <p:cNvPr id="30" name="Плюс 29"/>
          <p:cNvSpPr/>
          <p:nvPr/>
        </p:nvSpPr>
        <p:spPr>
          <a:xfrm>
            <a:off x="5788025" y="3390900"/>
            <a:ext cx="762000" cy="685800"/>
          </a:xfrm>
          <a:prstGeom prst="mathPlus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ая выноска 30"/>
          <p:cNvSpPr/>
          <p:nvPr/>
        </p:nvSpPr>
        <p:spPr bwMode="auto">
          <a:xfrm>
            <a:off x="3563938" y="6330950"/>
            <a:ext cx="2663825" cy="368300"/>
          </a:xfrm>
          <a:prstGeom prst="wedgeRectCallout">
            <a:avLst>
              <a:gd name="adj1" fmla="val 27383"/>
              <a:gd name="adj2" fmla="val -37872"/>
            </a:avLst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1С Управление Холдингом</a:t>
            </a:r>
            <a:endParaRPr lang="ru-RU" sz="1200" dirty="0"/>
          </a:p>
        </p:txBody>
      </p:sp>
      <p:sp>
        <p:nvSpPr>
          <p:cNvPr id="32" name="Прямоугольная выноска 31"/>
          <p:cNvSpPr/>
          <p:nvPr/>
        </p:nvSpPr>
        <p:spPr bwMode="auto">
          <a:xfrm>
            <a:off x="6469063" y="6330950"/>
            <a:ext cx="2662237" cy="368300"/>
          </a:xfrm>
          <a:prstGeom prst="wedgeRectCallout">
            <a:avLst>
              <a:gd name="adj1" fmla="val 27383"/>
              <a:gd name="adj2" fmla="val -37872"/>
            </a:avLst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b="1" dirty="0"/>
              <a:t>1С Управление Холдингом: </a:t>
            </a:r>
            <a:r>
              <a:rPr lang="en-US" sz="1200" b="1" dirty="0"/>
              <a:t>ERP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43608" y="0"/>
          <a:ext cx="74168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38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7056438" cy="1081088"/>
          </a:xfrm>
        </p:spPr>
        <p:txBody>
          <a:bodyPr/>
          <a:lstStyle/>
          <a:p>
            <a:pPr eaLnBrk="1" hangingPunct="1"/>
            <a:r>
              <a:rPr lang="ru-RU" altLang="en-US" smtClean="0"/>
              <a:t>Управление Холдингом </a:t>
            </a:r>
            <a:r>
              <a:rPr lang="en-US" altLang="en-US" smtClean="0"/>
              <a:t>ERP</a:t>
            </a:r>
            <a:r>
              <a:rPr lang="ru-RU" altLang="en-US" smtClean="0"/>
              <a:t>: </a:t>
            </a:r>
            <a:br>
              <a:rPr lang="ru-RU" altLang="en-US" smtClean="0"/>
            </a:br>
            <a:r>
              <a:rPr lang="ru-RU" altLang="en-US" smtClean="0"/>
              <a:t>Новый продукт с единым информационным полем</a:t>
            </a:r>
            <a:endParaRPr lang="en-US" altLang="en-US" sz="1800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AFA7F8-098A-4EEC-89F0-6E0904E5CE48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7" name="Прямоугольная выноска 6"/>
          <p:cNvSpPr/>
          <p:nvPr/>
        </p:nvSpPr>
        <p:spPr bwMode="auto">
          <a:xfrm>
            <a:off x="539750" y="5011738"/>
            <a:ext cx="3024188" cy="1008062"/>
          </a:xfrm>
          <a:prstGeom prst="wedgeRectCallout">
            <a:avLst>
              <a:gd name="adj1" fmla="val 33476"/>
              <a:gd name="adj2" fmla="val -99856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200" dirty="0"/>
              <a:t>Учет по подразделениям и направлением деятельности в МСФО</a:t>
            </a:r>
          </a:p>
        </p:txBody>
      </p:sp>
      <p:sp>
        <p:nvSpPr>
          <p:cNvPr id="10" name="Прямоугольная выноска 9"/>
          <p:cNvSpPr/>
          <p:nvPr/>
        </p:nvSpPr>
        <p:spPr bwMode="auto">
          <a:xfrm>
            <a:off x="5651500" y="4003675"/>
            <a:ext cx="3024188" cy="1008063"/>
          </a:xfrm>
          <a:prstGeom prst="wedgeRectCallout">
            <a:avLst>
              <a:gd name="adj1" fmla="val -29371"/>
              <a:gd name="adj2" fmla="val -154890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200"/>
              <a:t>При проведении документов РСБУ одновременно создаются проводки в МСФО (по-документная трансляция) </a:t>
            </a:r>
            <a:br>
              <a:rPr lang="ru-RU" sz="1200"/>
            </a:br>
            <a:r>
              <a:rPr lang="ru-RU" sz="1200"/>
              <a:t>и управленческом учете</a:t>
            </a:r>
          </a:p>
        </p:txBody>
      </p:sp>
      <p:sp>
        <p:nvSpPr>
          <p:cNvPr id="11" name="Прямоугольная выноска 10"/>
          <p:cNvSpPr/>
          <p:nvPr/>
        </p:nvSpPr>
        <p:spPr bwMode="auto">
          <a:xfrm>
            <a:off x="4168775" y="5516563"/>
            <a:ext cx="3025775" cy="1008062"/>
          </a:xfrm>
          <a:prstGeom prst="wedgeRectCallout">
            <a:avLst>
              <a:gd name="adj1" fmla="val -26314"/>
              <a:gd name="adj2" fmla="val -222154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200" dirty="0"/>
              <a:t>Единые аналитические справочники для всех видов учета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883400" cy="1081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chemeClr val="tx2"/>
                </a:solidFill>
              </a:rPr>
              <a:t>Четыре способа отражения операций в учете МСФО</a:t>
            </a:r>
          </a:p>
        </p:txBody>
      </p:sp>
      <p:sp>
        <p:nvSpPr>
          <p:cNvPr id="42" name="Прямоугольник с двумя вырезанными противолежащими углами 41"/>
          <p:cNvSpPr/>
          <p:nvPr/>
        </p:nvSpPr>
        <p:spPr bwMode="auto">
          <a:xfrm>
            <a:off x="1620838" y="3898900"/>
            <a:ext cx="1150937" cy="6778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Документы МСФО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DD5DE8-E1B0-4F20-B3A8-889E33613579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 bwMode="auto">
          <a:xfrm>
            <a:off x="6723063" y="1920875"/>
            <a:ext cx="1852612" cy="72072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Формы сбора данных </a:t>
            </a:r>
          </a:p>
          <a:p>
            <a:pPr algn="ctr">
              <a:defRPr/>
            </a:pPr>
            <a:r>
              <a:rPr lang="ru-RU" sz="1200" dirty="0"/>
              <a:t>(ОСВ</a:t>
            </a:r>
            <a:r>
              <a:rPr lang="en-US" sz="1200" dirty="0"/>
              <a:t>, Trial balance</a:t>
            </a:r>
            <a:r>
              <a:rPr lang="ru-RU" sz="1200" dirty="0"/>
              <a:t>)</a:t>
            </a: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 bwMode="auto">
          <a:xfrm>
            <a:off x="4487863" y="3867150"/>
            <a:ext cx="1263650" cy="71913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Проводки МСФО</a:t>
            </a: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 bwMode="auto">
          <a:xfrm>
            <a:off x="6723063" y="3867150"/>
            <a:ext cx="1852612" cy="71913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Отчетность МСФО</a:t>
            </a:r>
          </a:p>
          <a:p>
            <a:pPr algn="ctr">
              <a:defRPr/>
            </a:pPr>
            <a:r>
              <a:rPr lang="ru-RU" sz="1200" dirty="0"/>
              <a:t>(ОСВ</a:t>
            </a:r>
            <a:r>
              <a:rPr lang="en-US" sz="1200" dirty="0"/>
              <a:t>, Trial balance</a:t>
            </a:r>
            <a:r>
              <a:rPr lang="ru-RU" sz="1200" dirty="0"/>
              <a:t>)</a:t>
            </a:r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 bwMode="auto">
          <a:xfrm>
            <a:off x="468313" y="2420938"/>
            <a:ext cx="2303462" cy="64452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Проводки регламентированного учета</a:t>
            </a:r>
          </a:p>
        </p:txBody>
      </p:sp>
      <p:sp>
        <p:nvSpPr>
          <p:cNvPr id="41992" name="TextBox 28"/>
          <p:cNvSpPr txBox="1">
            <a:spLocks noChangeArrowheads="1"/>
          </p:cNvSpPr>
          <p:nvPr/>
        </p:nvSpPr>
        <p:spPr bwMode="auto">
          <a:xfrm>
            <a:off x="2987675" y="3759200"/>
            <a:ext cx="1471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Параллельный учет</a:t>
            </a:r>
          </a:p>
        </p:txBody>
      </p:sp>
      <p:cxnSp>
        <p:nvCxnSpPr>
          <p:cNvPr id="36" name="Соединительная линия уступом 35"/>
          <p:cNvCxnSpPr>
            <a:stCxn id="23" idx="3"/>
            <a:endCxn id="27" idx="0"/>
          </p:cNvCxnSpPr>
          <p:nvPr/>
        </p:nvCxnSpPr>
        <p:spPr bwMode="auto">
          <a:xfrm rot="16200000" flipV="1">
            <a:off x="3383757" y="2131218"/>
            <a:ext cx="1123950" cy="2347913"/>
          </a:xfrm>
          <a:prstGeom prst="bentConnector2">
            <a:avLst/>
          </a:prstGeom>
          <a:ln w="25400">
            <a:solidFill>
              <a:srgbClr val="0070C0"/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994" name="TextBox 49"/>
          <p:cNvSpPr txBox="1">
            <a:spLocks noChangeArrowheads="1"/>
          </p:cNvSpPr>
          <p:nvPr/>
        </p:nvSpPr>
        <p:spPr bwMode="auto">
          <a:xfrm>
            <a:off x="3036888" y="2392363"/>
            <a:ext cx="1471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Трансляция</a:t>
            </a:r>
          </a:p>
        </p:txBody>
      </p:sp>
      <p:cxnSp>
        <p:nvCxnSpPr>
          <p:cNvPr id="55" name="Соединительная линия уступом 54"/>
          <p:cNvCxnSpPr>
            <a:stCxn id="42" idx="0"/>
            <a:endCxn id="23" idx="2"/>
          </p:cNvCxnSpPr>
          <p:nvPr/>
        </p:nvCxnSpPr>
        <p:spPr bwMode="auto">
          <a:xfrm flipV="1">
            <a:off x="2771775" y="4227513"/>
            <a:ext cx="1716088" cy="1111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23" idx="0"/>
            <a:endCxn id="26" idx="2"/>
          </p:cNvCxnSpPr>
          <p:nvPr/>
        </p:nvCxnSpPr>
        <p:spPr bwMode="auto">
          <a:xfrm>
            <a:off x="5751513" y="4227513"/>
            <a:ext cx="97155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с двумя вырезанными противолежащими углами 23"/>
          <p:cNvSpPr/>
          <p:nvPr/>
        </p:nvSpPr>
        <p:spPr bwMode="auto">
          <a:xfrm>
            <a:off x="5364163" y="5876925"/>
            <a:ext cx="2052637" cy="70961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Документы МСФО</a:t>
            </a:r>
          </a:p>
        </p:txBody>
      </p:sp>
      <p:sp>
        <p:nvSpPr>
          <p:cNvPr id="41998" name="TextBox 30"/>
          <p:cNvSpPr txBox="1">
            <a:spLocks noChangeArrowheads="1"/>
          </p:cNvSpPr>
          <p:nvPr/>
        </p:nvSpPr>
        <p:spPr bwMode="auto">
          <a:xfrm>
            <a:off x="5422900" y="5338763"/>
            <a:ext cx="1793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/>
              <a:t>Трансформационные поправки МСФО</a:t>
            </a:r>
          </a:p>
        </p:txBody>
      </p:sp>
      <p:sp>
        <p:nvSpPr>
          <p:cNvPr id="41999" name="TextBox 40"/>
          <p:cNvSpPr txBox="1">
            <a:spLocks noChangeArrowheads="1"/>
          </p:cNvSpPr>
          <p:nvPr/>
        </p:nvSpPr>
        <p:spPr bwMode="auto">
          <a:xfrm>
            <a:off x="6227763" y="1443038"/>
            <a:ext cx="2520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/>
              <a:t>Общества, ведущие учет в других программных продуктах</a:t>
            </a:r>
          </a:p>
        </p:txBody>
      </p:sp>
      <p:cxnSp>
        <p:nvCxnSpPr>
          <p:cNvPr id="44" name="Соединительная линия уступом 35"/>
          <p:cNvCxnSpPr>
            <a:stCxn id="26" idx="3"/>
            <a:endCxn id="22" idx="1"/>
          </p:cNvCxnSpPr>
          <p:nvPr/>
        </p:nvCxnSpPr>
        <p:spPr bwMode="auto">
          <a:xfrm flipH="1" flipV="1">
            <a:off x="7650163" y="2641600"/>
            <a:ext cx="0" cy="122555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001" name="TextBox 58"/>
          <p:cNvSpPr txBox="1">
            <a:spLocks noChangeArrowheads="1"/>
          </p:cNvSpPr>
          <p:nvPr/>
        </p:nvSpPr>
        <p:spPr bwMode="auto">
          <a:xfrm>
            <a:off x="6176963" y="3065463"/>
            <a:ext cx="1471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Трансформация</a:t>
            </a:r>
          </a:p>
        </p:txBody>
      </p:sp>
      <p:cxnSp>
        <p:nvCxnSpPr>
          <p:cNvPr id="60" name="Соединительная линия уступом 35"/>
          <p:cNvCxnSpPr>
            <a:stCxn id="23" idx="1"/>
            <a:endCxn id="24" idx="2"/>
          </p:cNvCxnSpPr>
          <p:nvPr/>
        </p:nvCxnSpPr>
        <p:spPr bwMode="auto">
          <a:xfrm rot="16200000" flipH="1">
            <a:off x="4418807" y="5287169"/>
            <a:ext cx="1646237" cy="244475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35"/>
          <p:cNvCxnSpPr>
            <a:stCxn id="26" idx="1"/>
            <a:endCxn id="24" idx="0"/>
          </p:cNvCxnSpPr>
          <p:nvPr/>
        </p:nvCxnSpPr>
        <p:spPr bwMode="auto">
          <a:xfrm rot="5400000">
            <a:off x="6710363" y="5292725"/>
            <a:ext cx="1646237" cy="233363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004" name="TextBox 64"/>
          <p:cNvSpPr txBox="1">
            <a:spLocks noChangeArrowheads="1"/>
          </p:cNvSpPr>
          <p:nvPr/>
        </p:nvSpPr>
        <p:spPr bwMode="auto">
          <a:xfrm>
            <a:off x="2841625" y="5588000"/>
            <a:ext cx="1862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Проводки МСФО по шаблону</a:t>
            </a:r>
          </a:p>
        </p:txBody>
      </p:sp>
      <p:sp>
        <p:nvSpPr>
          <p:cNvPr id="42005" name="TextBox 65"/>
          <p:cNvSpPr txBox="1">
            <a:spLocks noChangeArrowheads="1"/>
          </p:cNvSpPr>
          <p:nvPr/>
        </p:nvSpPr>
        <p:spPr bwMode="auto">
          <a:xfrm>
            <a:off x="7596188" y="5178425"/>
            <a:ext cx="1471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Корректируют показатели (строки ОСВ)</a:t>
            </a:r>
          </a:p>
        </p:txBody>
      </p:sp>
      <p:sp>
        <p:nvSpPr>
          <p:cNvPr id="57" name="Прямоугольник с двумя вырезанными противолежащими углами 56"/>
          <p:cNvSpPr/>
          <p:nvPr/>
        </p:nvSpPr>
        <p:spPr bwMode="auto">
          <a:xfrm>
            <a:off x="468313" y="3903663"/>
            <a:ext cx="1150937" cy="6778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Документы РСБУ</a:t>
            </a:r>
          </a:p>
        </p:txBody>
      </p:sp>
      <p:cxnSp>
        <p:nvCxnSpPr>
          <p:cNvPr id="83" name="Соединительная линия уступом 82"/>
          <p:cNvCxnSpPr/>
          <p:nvPr/>
        </p:nvCxnSpPr>
        <p:spPr bwMode="auto">
          <a:xfrm rot="5400000">
            <a:off x="3318669" y="3894932"/>
            <a:ext cx="965200" cy="2347912"/>
          </a:xfrm>
          <a:prstGeom prst="bentConnector2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/>
          <p:cNvCxnSpPr/>
          <p:nvPr/>
        </p:nvCxnSpPr>
        <p:spPr bwMode="auto">
          <a:xfrm rot="10800000" flipV="1">
            <a:off x="457200" y="2668588"/>
            <a:ext cx="0" cy="1500187"/>
          </a:xfrm>
          <a:prstGeom prst="bentConnector3">
            <a:avLst>
              <a:gd name="adj1" fmla="val 22860100000"/>
            </a:avLst>
          </a:prstGeom>
          <a:ln w="25400">
            <a:solidFill>
              <a:srgbClr val="0070C0"/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7" name="Соединительная линия уступом 126"/>
          <p:cNvCxnSpPr/>
          <p:nvPr/>
        </p:nvCxnSpPr>
        <p:spPr bwMode="auto">
          <a:xfrm rot="10800000">
            <a:off x="450850" y="4365625"/>
            <a:ext cx="12700" cy="1308100"/>
          </a:xfrm>
          <a:prstGeom prst="bentConnector3">
            <a:avLst>
              <a:gd name="adj1" fmla="val 192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2" name="Прямоугольник с двумя вырезанными противолежащими углами 71"/>
          <p:cNvSpPr/>
          <p:nvPr/>
        </p:nvSpPr>
        <p:spPr bwMode="auto">
          <a:xfrm>
            <a:off x="468313" y="5224463"/>
            <a:ext cx="2303462" cy="65246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Данные регистров оперативного учета</a:t>
            </a:r>
          </a:p>
        </p:txBody>
      </p:sp>
      <p:sp>
        <p:nvSpPr>
          <p:cNvPr id="132" name="Овал 131"/>
          <p:cNvSpPr/>
          <p:nvPr/>
        </p:nvSpPr>
        <p:spPr bwMode="auto">
          <a:xfrm>
            <a:off x="90488" y="4830763"/>
            <a:ext cx="288925" cy="288925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200" b="1" dirty="0"/>
              <a:t>1</a:t>
            </a:r>
          </a:p>
        </p:txBody>
      </p:sp>
      <p:sp>
        <p:nvSpPr>
          <p:cNvPr id="133" name="Овал 132"/>
          <p:cNvSpPr/>
          <p:nvPr/>
        </p:nvSpPr>
        <p:spPr bwMode="auto">
          <a:xfrm>
            <a:off x="4487863" y="5384800"/>
            <a:ext cx="287337" cy="288925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200" b="1" dirty="0"/>
              <a:t>1</a:t>
            </a:r>
          </a:p>
        </p:txBody>
      </p:sp>
      <p:sp>
        <p:nvSpPr>
          <p:cNvPr id="42013" name="Овал 133"/>
          <p:cNvSpPr>
            <a:spLocks noChangeArrowheads="1"/>
          </p:cNvSpPr>
          <p:nvPr/>
        </p:nvSpPr>
        <p:spPr bwMode="auto">
          <a:xfrm>
            <a:off x="4519613" y="2598738"/>
            <a:ext cx="288925" cy="288925"/>
          </a:xfrm>
          <a:prstGeom prst="ellipse">
            <a:avLst/>
          </a:prstGeom>
          <a:solidFill>
            <a:srgbClr val="00B0F0"/>
          </a:solidFill>
          <a:ln w="44450" algn="ctr">
            <a:noFill/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200" b="1"/>
              <a:t>2</a:t>
            </a:r>
          </a:p>
        </p:txBody>
      </p:sp>
      <p:sp>
        <p:nvSpPr>
          <p:cNvPr id="42014" name="Овал 134"/>
          <p:cNvSpPr>
            <a:spLocks noChangeArrowheads="1"/>
          </p:cNvSpPr>
          <p:nvPr/>
        </p:nvSpPr>
        <p:spPr bwMode="auto">
          <a:xfrm>
            <a:off x="90488" y="3254375"/>
            <a:ext cx="288925" cy="287338"/>
          </a:xfrm>
          <a:prstGeom prst="ellipse">
            <a:avLst/>
          </a:prstGeom>
          <a:solidFill>
            <a:srgbClr val="00B0F0"/>
          </a:solidFill>
          <a:ln w="44450" algn="ctr">
            <a:noFill/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200" b="1"/>
              <a:t>2</a:t>
            </a:r>
          </a:p>
        </p:txBody>
      </p:sp>
      <p:sp>
        <p:nvSpPr>
          <p:cNvPr id="42015" name="Овал 135"/>
          <p:cNvSpPr>
            <a:spLocks noChangeArrowheads="1"/>
          </p:cNvSpPr>
          <p:nvPr/>
        </p:nvSpPr>
        <p:spPr bwMode="auto">
          <a:xfrm>
            <a:off x="1476375" y="4083050"/>
            <a:ext cx="287338" cy="287338"/>
          </a:xfrm>
          <a:prstGeom prst="ellipse">
            <a:avLst/>
          </a:prstGeom>
          <a:solidFill>
            <a:schemeClr val="accent2"/>
          </a:solidFill>
          <a:ln w="44450" algn="ctr">
            <a:noFill/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200" b="1"/>
              <a:t>3</a:t>
            </a:r>
          </a:p>
        </p:txBody>
      </p:sp>
      <p:sp>
        <p:nvSpPr>
          <p:cNvPr id="137" name="Овал 136"/>
          <p:cNvSpPr/>
          <p:nvPr/>
        </p:nvSpPr>
        <p:spPr bwMode="auto">
          <a:xfrm>
            <a:off x="7488238" y="2887663"/>
            <a:ext cx="287337" cy="2873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200" b="1" dirty="0"/>
              <a:t>4</a:t>
            </a:r>
          </a:p>
        </p:txBody>
      </p:sp>
      <p:sp>
        <p:nvSpPr>
          <p:cNvPr id="42017" name="TextBox 137"/>
          <p:cNvSpPr txBox="1">
            <a:spLocks noChangeArrowheads="1"/>
          </p:cNvSpPr>
          <p:nvPr/>
        </p:nvSpPr>
        <p:spPr bwMode="auto">
          <a:xfrm>
            <a:off x="1581150" y="1443038"/>
            <a:ext cx="2703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/>
              <a:t>Общества, ведущие учет в </a:t>
            </a:r>
          </a:p>
          <a:p>
            <a:pPr algn="ctr"/>
            <a:r>
              <a:rPr lang="en-US" sz="1200" i="1"/>
              <a:t>1C</a:t>
            </a:r>
            <a:r>
              <a:rPr lang="ru-RU" sz="1200" i="1"/>
              <a:t>: Управление Холдингом </a:t>
            </a:r>
            <a:r>
              <a:rPr lang="en-US" sz="1200" i="1"/>
              <a:t>ERP</a:t>
            </a:r>
            <a:endParaRPr lang="ru-RU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551613" cy="1081088"/>
          </a:xfrm>
        </p:spPr>
        <p:txBody>
          <a:bodyPr/>
          <a:lstStyle/>
          <a:p>
            <a:pPr eaLnBrk="1" hangingPunct="1"/>
            <a:r>
              <a:rPr lang="ru-RU" altLang="en-US" smtClean="0"/>
              <a:t>Проводки МСФО могут формироваться по шаблону в момент проведения документа РСБУ</a:t>
            </a:r>
            <a:endParaRPr lang="en-US" altLang="en-US" sz="1800" smtClean="0"/>
          </a:p>
        </p:txBody>
      </p:sp>
      <p:sp>
        <p:nvSpPr>
          <p:cNvPr id="4403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492875"/>
            <a:ext cx="766762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98223D4-C4A4-4B51-B7BE-BA00C6D81793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 bwMode="auto">
          <a:xfrm>
            <a:off x="434975" y="4025900"/>
            <a:ext cx="2089150" cy="719138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Проведение документов регламентированного учета</a:t>
            </a:r>
          </a:p>
        </p:txBody>
      </p:sp>
      <p:cxnSp>
        <p:nvCxnSpPr>
          <p:cNvPr id="22" name="Соединительная линия уступом 54"/>
          <p:cNvCxnSpPr>
            <a:stCxn id="10" idx="0"/>
            <a:endCxn id="55" idx="2"/>
          </p:cNvCxnSpPr>
          <p:nvPr/>
        </p:nvCxnSpPr>
        <p:spPr bwMode="auto">
          <a:xfrm>
            <a:off x="2524125" y="4384675"/>
            <a:ext cx="534988" cy="63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с двумя вырезанными противолежащими углами 24"/>
          <p:cNvSpPr/>
          <p:nvPr/>
        </p:nvSpPr>
        <p:spPr bwMode="auto">
          <a:xfrm>
            <a:off x="3059113" y="5502275"/>
            <a:ext cx="2449512" cy="709613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Проводки МСФО</a:t>
            </a:r>
          </a:p>
          <a:p>
            <a:pPr algn="ctr">
              <a:defRPr/>
            </a:pPr>
            <a:r>
              <a:rPr lang="ru-RU" sz="1200" dirty="0"/>
              <a:t> (документ «Трансляция»)</a:t>
            </a:r>
          </a:p>
        </p:txBody>
      </p:sp>
      <p:cxnSp>
        <p:nvCxnSpPr>
          <p:cNvPr id="31" name="Соединительная линия уступом 35"/>
          <p:cNvCxnSpPr>
            <a:endCxn id="10" idx="1"/>
          </p:cNvCxnSpPr>
          <p:nvPr/>
        </p:nvCxnSpPr>
        <p:spPr bwMode="auto">
          <a:xfrm rot="10800000">
            <a:off x="1479550" y="4745038"/>
            <a:ext cx="1579563" cy="1060450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headEnd type="triangl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5" name="Прямоугольник с двумя вырезанными противолежащими углами 54"/>
          <p:cNvSpPr/>
          <p:nvPr/>
        </p:nvSpPr>
        <p:spPr bwMode="auto">
          <a:xfrm>
            <a:off x="3059113" y="4035425"/>
            <a:ext cx="2449512" cy="709613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200" dirty="0"/>
              <a:t>Проводки МСФО</a:t>
            </a:r>
          </a:p>
          <a:p>
            <a:pPr algn="ctr">
              <a:defRPr/>
            </a:pPr>
            <a:r>
              <a:rPr lang="ru-RU" sz="1200" dirty="0"/>
              <a:t> (Трансформационная корректировка по шаблону)</a:t>
            </a:r>
          </a:p>
        </p:txBody>
      </p:sp>
      <p:sp>
        <p:nvSpPr>
          <p:cNvPr id="56" name="Прямоугольная выноска 55"/>
          <p:cNvSpPr/>
          <p:nvPr/>
        </p:nvSpPr>
        <p:spPr bwMode="auto">
          <a:xfrm>
            <a:off x="250825" y="2060575"/>
            <a:ext cx="2160588" cy="1152525"/>
          </a:xfrm>
          <a:prstGeom prst="wedgeRectCallout">
            <a:avLst>
              <a:gd name="adj1" fmla="val -13045"/>
              <a:gd name="adj2" fmla="val 113852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200" dirty="0"/>
              <a:t>В момент проведения документов РСБУ можно формировать трансформационные корректировки «на лету» </a:t>
            </a:r>
          </a:p>
        </p:txBody>
      </p:sp>
      <p:sp>
        <p:nvSpPr>
          <p:cNvPr id="57" name="Прямоугольная выноска 56"/>
          <p:cNvSpPr/>
          <p:nvPr/>
        </p:nvSpPr>
        <p:spPr bwMode="auto">
          <a:xfrm>
            <a:off x="5867400" y="3725863"/>
            <a:ext cx="3025775" cy="1100137"/>
          </a:xfrm>
          <a:prstGeom prst="wedgeRectCallout">
            <a:avLst>
              <a:gd name="adj1" fmla="val -5931"/>
              <a:gd name="adj2" fmla="val -18324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200" dirty="0"/>
              <a:t>Например, начислить резерв на гарантийное обслуживание в сумме 1% от выручки в момент проведения документа «Реализация»</a:t>
            </a:r>
          </a:p>
        </p:txBody>
      </p:sp>
      <p:sp>
        <p:nvSpPr>
          <p:cNvPr id="59" name="Прямоугольная выноска 58"/>
          <p:cNvSpPr/>
          <p:nvPr/>
        </p:nvSpPr>
        <p:spPr bwMode="auto">
          <a:xfrm>
            <a:off x="5867400" y="5137150"/>
            <a:ext cx="3025775" cy="1100138"/>
          </a:xfrm>
          <a:prstGeom prst="wedgeRectCallout">
            <a:avLst>
              <a:gd name="adj1" fmla="val -5931"/>
              <a:gd name="adj2" fmla="val -18324"/>
            </a:avLst>
          </a:prstGeom>
          <a:solidFill>
            <a:schemeClr val="tx2">
              <a:lumMod val="20000"/>
              <a:lumOff val="8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200" dirty="0"/>
              <a:t>Источник данных для трансформационной корректировки – проводка регламентированного учета</a:t>
            </a:r>
          </a:p>
        </p:txBody>
      </p:sp>
      <p:pic>
        <p:nvPicPr>
          <p:cNvPr id="44043" name="Рисунок 10"/>
          <p:cNvPicPr>
            <a:picLocks noChangeAspect="1"/>
          </p:cNvPicPr>
          <p:nvPr/>
        </p:nvPicPr>
        <p:blipFill>
          <a:blip r:embed="rId3"/>
          <a:srcRect r="41798"/>
          <a:stretch>
            <a:fillRect/>
          </a:stretch>
        </p:blipFill>
        <p:spPr bwMode="auto">
          <a:xfrm>
            <a:off x="2589213" y="1125538"/>
            <a:ext cx="6303962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551613" cy="1081088"/>
          </a:xfrm>
        </p:spPr>
        <p:txBody>
          <a:bodyPr/>
          <a:lstStyle/>
          <a:p>
            <a:pPr eaLnBrk="1" hangingPunct="1"/>
            <a:r>
              <a:rPr lang="ru-RU" altLang="en-US" smtClean="0"/>
              <a:t>Расширенные возможности параллельного учета основных средств</a:t>
            </a:r>
            <a:endParaRPr lang="en-US" altLang="en-US" sz="1800" smtClean="0"/>
          </a:p>
        </p:txBody>
      </p:sp>
      <p:sp>
        <p:nvSpPr>
          <p:cNvPr id="4608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492875"/>
            <a:ext cx="766762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25F9F7B-33A3-4DAB-93A0-CB5F15C25728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1608138"/>
            <a:ext cx="361156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0213" y="1196975"/>
            <a:ext cx="4748212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 bwMode="auto">
          <a:xfrm>
            <a:off x="3843338" y="3500438"/>
            <a:ext cx="460375" cy="64928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395288" y="6075363"/>
            <a:ext cx="3678237" cy="663575"/>
          </a:xfrm>
          <a:prstGeom prst="wedgeRectCallout">
            <a:avLst>
              <a:gd name="adj1" fmla="val -25425"/>
              <a:gd name="adj2" fmla="val -110912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200" dirty="0"/>
              <a:t>Более широкий по сравнению с БП КОРП состав исходных документов по ОС, на основании которых создаются документы МСФО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551613" cy="1081088"/>
          </a:xfrm>
        </p:spPr>
        <p:txBody>
          <a:bodyPr/>
          <a:lstStyle/>
          <a:p>
            <a:pPr eaLnBrk="1" hangingPunct="1"/>
            <a:r>
              <a:rPr lang="ru-RU" altLang="en-US" smtClean="0"/>
              <a:t>Управление Холдингом </a:t>
            </a:r>
            <a:r>
              <a:rPr lang="en-US" altLang="en-US" smtClean="0"/>
              <a:t>ERP</a:t>
            </a:r>
            <a:r>
              <a:rPr lang="ru-RU" altLang="en-US" smtClean="0"/>
              <a:t>: </a:t>
            </a:r>
            <a:br>
              <a:rPr lang="ru-RU" altLang="en-US" smtClean="0"/>
            </a:br>
            <a:r>
              <a:rPr lang="ru-RU" altLang="en-US" smtClean="0"/>
              <a:t>Поддержка учета по подразделениям </a:t>
            </a:r>
            <a:br>
              <a:rPr lang="ru-RU" altLang="en-US" smtClean="0"/>
            </a:br>
            <a:r>
              <a:rPr lang="ru-RU" altLang="en-US" smtClean="0"/>
              <a:t>и направлениям деятельности в МСФО</a:t>
            </a:r>
            <a:endParaRPr lang="en-US" altLang="en-US" sz="1800" smtClean="0"/>
          </a:p>
        </p:txBody>
      </p:sp>
      <p:sp>
        <p:nvSpPr>
          <p:cNvPr id="4813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369D8A-ED15-4621-9525-DE01952CB311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6200"/>
            <a:ext cx="71231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107950" y="4598988"/>
            <a:ext cx="3024188" cy="1009650"/>
          </a:xfrm>
          <a:prstGeom prst="wedgeRectCallout">
            <a:avLst>
              <a:gd name="adj1" fmla="val 33476"/>
              <a:gd name="adj2" fmla="val -99856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200" dirty="0"/>
              <a:t>Учет по подразделениям и направлением деятельности в МСФО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97000"/>
            <a:ext cx="8472488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ая выноска 10"/>
          <p:cNvSpPr/>
          <p:nvPr/>
        </p:nvSpPr>
        <p:spPr bwMode="auto">
          <a:xfrm>
            <a:off x="2051050" y="5556250"/>
            <a:ext cx="3025775" cy="1008063"/>
          </a:xfrm>
          <a:prstGeom prst="wedgeRectCallout">
            <a:avLst>
              <a:gd name="adj1" fmla="val 59294"/>
              <a:gd name="adj2" fmla="val -143680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200" dirty="0"/>
              <a:t>Трансляция данных РСБУ в разрезе подразделений и направлений деятельности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289050"/>
            <a:ext cx="7370762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7538" y="1758950"/>
            <a:ext cx="5256212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ая выноска 9"/>
          <p:cNvSpPr/>
          <p:nvPr/>
        </p:nvSpPr>
        <p:spPr bwMode="auto">
          <a:xfrm>
            <a:off x="401638" y="2492375"/>
            <a:ext cx="3024187" cy="1008063"/>
          </a:xfrm>
          <a:prstGeom prst="wedgeRectCallout">
            <a:avLst>
              <a:gd name="adj1" fmla="val 34836"/>
              <a:gd name="adj2" fmla="val 251750"/>
            </a:avLst>
          </a:prstGeom>
          <a:solidFill>
            <a:schemeClr val="accent1">
              <a:lumMod val="40000"/>
              <a:lumOff val="6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200"/>
              <a:t>Все документы параллельного учета МСФО поддерживают аналитику </a:t>
            </a:r>
            <a:br>
              <a:rPr lang="ru-RU" sz="1200"/>
            </a:br>
            <a:r>
              <a:rPr lang="ru-RU" sz="1200"/>
              <a:t>по подразделениям и направлениям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 bwMode="auto">
          <a:xfrm>
            <a:off x="2773363" y="2074863"/>
            <a:ext cx="1576387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Справедливая стоимость ВНА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ru-RU" sz="1300" dirty="0">
                <a:solidFill>
                  <a:schemeClr val="tx1"/>
                </a:solidFill>
              </a:rPr>
              <a:t>ценность использования группы объектов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975225" y="6292850"/>
            <a:ext cx="2857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970816" y="5783539"/>
            <a:ext cx="337186" cy="3340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0180" name="TextBox 11"/>
          <p:cNvSpPr txBox="1">
            <a:spLocks noChangeArrowheads="1"/>
          </p:cNvSpPr>
          <p:nvPr/>
        </p:nvSpPr>
        <p:spPr bwMode="auto">
          <a:xfrm>
            <a:off x="5437188" y="5783263"/>
            <a:ext cx="29146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Автоматизированная процедура</a:t>
            </a:r>
          </a:p>
        </p:txBody>
      </p:sp>
      <p:sp>
        <p:nvSpPr>
          <p:cNvPr id="50181" name="TextBox 12"/>
          <p:cNvSpPr txBox="1">
            <a:spLocks noChangeArrowheads="1"/>
          </p:cNvSpPr>
          <p:nvPr/>
        </p:nvSpPr>
        <p:spPr bwMode="auto">
          <a:xfrm>
            <a:off x="5562600" y="6334125"/>
            <a:ext cx="29146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Ручной ввод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775200" y="2066925"/>
            <a:ext cx="1576388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Информация о параметрах ВНА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630488" y="1927225"/>
            <a:ext cx="2857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 bwMode="auto">
          <a:xfrm>
            <a:off x="2811463" y="3429000"/>
            <a:ext cx="1576387" cy="990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Пересчет амортизации пропорционально выработке</a:t>
            </a:r>
          </a:p>
        </p:txBody>
      </p:sp>
      <p:pic>
        <p:nvPicPr>
          <p:cNvPr id="20" name="Picture 2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774089" y="3311496"/>
            <a:ext cx="337186" cy="3340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1" name="Прямоугольник 20"/>
          <p:cNvSpPr/>
          <p:nvPr/>
        </p:nvSpPr>
        <p:spPr bwMode="auto">
          <a:xfrm>
            <a:off x="4775200" y="3429000"/>
            <a:ext cx="1576388" cy="990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Корректировка финансового результата выбытия ОС</a:t>
            </a:r>
          </a:p>
        </p:txBody>
      </p:sp>
      <p:pic>
        <p:nvPicPr>
          <p:cNvPr id="22" name="Picture 2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698373" y="3317944"/>
            <a:ext cx="337186" cy="334025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50188" name="Группа 1"/>
          <p:cNvGrpSpPr>
            <a:grpSpLocks/>
          </p:cNvGrpSpPr>
          <p:nvPr/>
        </p:nvGrpSpPr>
        <p:grpSpPr bwMode="auto">
          <a:xfrm>
            <a:off x="5065713" y="4714875"/>
            <a:ext cx="925512" cy="466725"/>
            <a:chOff x="5633938" y="1700501"/>
            <a:chExt cx="4103735" cy="1555080"/>
          </a:xfrm>
        </p:grpSpPr>
        <p:pic>
          <p:nvPicPr>
            <p:cNvPr id="50213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33938" y="1700501"/>
              <a:ext cx="2740024" cy="155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14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442250" y="1709761"/>
              <a:ext cx="1295423" cy="154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89" name="TextBox 29"/>
          <p:cNvSpPr txBox="1">
            <a:spLocks noChangeArrowheads="1"/>
          </p:cNvSpPr>
          <p:nvPr/>
        </p:nvSpPr>
        <p:spPr bwMode="auto">
          <a:xfrm>
            <a:off x="4738688" y="5281613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IAS 16</a:t>
            </a:r>
            <a:endParaRPr lang="ru-RU"/>
          </a:p>
        </p:txBody>
      </p:sp>
      <p:grpSp>
        <p:nvGrpSpPr>
          <p:cNvPr id="50190" name="Группа 1"/>
          <p:cNvGrpSpPr>
            <a:grpSpLocks/>
          </p:cNvGrpSpPr>
          <p:nvPr/>
        </p:nvGrpSpPr>
        <p:grpSpPr bwMode="auto">
          <a:xfrm>
            <a:off x="6929438" y="4714875"/>
            <a:ext cx="927100" cy="466725"/>
            <a:chOff x="5633938" y="1700501"/>
            <a:chExt cx="4103735" cy="1555080"/>
          </a:xfrm>
        </p:grpSpPr>
        <p:pic>
          <p:nvPicPr>
            <p:cNvPr id="50211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33938" y="1700501"/>
              <a:ext cx="2740024" cy="155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12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442250" y="1709761"/>
              <a:ext cx="1295423" cy="154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91" name="TextBox 33"/>
          <p:cNvSpPr txBox="1">
            <a:spLocks noChangeArrowheads="1"/>
          </p:cNvSpPr>
          <p:nvPr/>
        </p:nvSpPr>
        <p:spPr bwMode="auto">
          <a:xfrm>
            <a:off x="6604000" y="5281613"/>
            <a:ext cx="1666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IAS 38</a:t>
            </a:r>
            <a:endParaRPr lang="ru-RU"/>
          </a:p>
        </p:txBody>
      </p:sp>
      <p:pic>
        <p:nvPicPr>
          <p:cNvPr id="5019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619625" y="1927225"/>
            <a:ext cx="2857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 bwMode="auto">
          <a:xfrm>
            <a:off x="6629400" y="2066925"/>
            <a:ext cx="1576388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Группировка расходов будущих периодов (РБП) по видам</a:t>
            </a:r>
          </a:p>
        </p:txBody>
      </p:sp>
      <p:pic>
        <p:nvPicPr>
          <p:cNvPr id="50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494463" y="1927225"/>
            <a:ext cx="2857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 bwMode="auto">
          <a:xfrm>
            <a:off x="6629400" y="3429000"/>
            <a:ext cx="1576388" cy="990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Перенос РБП в НМА, отнесение РБП на затраты</a:t>
            </a:r>
          </a:p>
        </p:txBody>
      </p:sp>
      <p:pic>
        <p:nvPicPr>
          <p:cNvPr id="40" name="Picture 2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12608" y="3303331"/>
            <a:ext cx="337186" cy="33402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41" name="Соединительная линия уступом 40"/>
          <p:cNvCxnSpPr>
            <a:stCxn id="17" idx="1"/>
            <a:endCxn id="19" idx="3"/>
          </p:cNvCxnSpPr>
          <p:nvPr/>
        </p:nvCxnSpPr>
        <p:spPr bwMode="auto">
          <a:xfrm rot="10800000" flipV="1">
            <a:off x="4387850" y="2562225"/>
            <a:ext cx="387350" cy="136207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2" name="Прямоугольник 41"/>
          <p:cNvSpPr/>
          <p:nvPr/>
        </p:nvSpPr>
        <p:spPr bwMode="auto">
          <a:xfrm>
            <a:off x="2811463" y="4792663"/>
            <a:ext cx="1576387" cy="990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Переоценка основных средств, обесценение</a:t>
            </a:r>
          </a:p>
        </p:txBody>
      </p:sp>
      <p:pic>
        <p:nvPicPr>
          <p:cNvPr id="43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651375"/>
            <a:ext cx="347663" cy="341313"/>
          </a:xfrm>
          <a:prstGeom prst="rect">
            <a:avLst/>
          </a:prstGeom>
          <a:noFill/>
        </p:spPr>
      </p:pic>
      <p:cxnSp>
        <p:nvCxnSpPr>
          <p:cNvPr id="46" name="Соединительная линия уступом 45"/>
          <p:cNvCxnSpPr>
            <a:stCxn id="35" idx="1"/>
            <a:endCxn id="42" idx="1"/>
          </p:cNvCxnSpPr>
          <p:nvPr/>
        </p:nvCxnSpPr>
        <p:spPr bwMode="auto">
          <a:xfrm rot="10800000" flipH="1" flipV="1">
            <a:off x="2773363" y="2570163"/>
            <a:ext cx="38100" cy="2717800"/>
          </a:xfrm>
          <a:prstGeom prst="bentConnector3">
            <a:avLst>
              <a:gd name="adj1" fmla="val -455182"/>
            </a:avLst>
          </a:prstGeom>
          <a:ln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0" name="Соединительная линия уступом 49"/>
          <p:cNvCxnSpPr>
            <a:stCxn id="17" idx="2"/>
            <a:endCxn id="21" idx="0"/>
          </p:cNvCxnSpPr>
          <p:nvPr/>
        </p:nvCxnSpPr>
        <p:spPr bwMode="auto">
          <a:xfrm rot="5400000">
            <a:off x="5378450" y="3243263"/>
            <a:ext cx="371475" cy="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5" name="Соединительная линия уступом 54"/>
          <p:cNvCxnSpPr>
            <a:stCxn id="37" idx="2"/>
            <a:endCxn id="39" idx="0"/>
          </p:cNvCxnSpPr>
          <p:nvPr/>
        </p:nvCxnSpPr>
        <p:spPr bwMode="auto">
          <a:xfrm rot="5400000">
            <a:off x="7231062" y="3243263"/>
            <a:ext cx="371475" cy="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50203" name="Группа 1"/>
          <p:cNvGrpSpPr>
            <a:grpSpLocks/>
          </p:cNvGrpSpPr>
          <p:nvPr/>
        </p:nvGrpSpPr>
        <p:grpSpPr bwMode="auto">
          <a:xfrm>
            <a:off x="3113088" y="5884863"/>
            <a:ext cx="925512" cy="466725"/>
            <a:chOff x="5633938" y="1700501"/>
            <a:chExt cx="4103735" cy="1555080"/>
          </a:xfrm>
        </p:grpSpPr>
        <p:pic>
          <p:nvPicPr>
            <p:cNvPr id="50209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33938" y="1700501"/>
              <a:ext cx="2740024" cy="155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10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442250" y="1709761"/>
              <a:ext cx="1295423" cy="154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204" name="TextBox 47"/>
          <p:cNvSpPr txBox="1">
            <a:spLocks noChangeArrowheads="1"/>
          </p:cNvSpPr>
          <p:nvPr/>
        </p:nvSpPr>
        <p:spPr bwMode="auto">
          <a:xfrm>
            <a:off x="2435225" y="6351588"/>
            <a:ext cx="218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IAS </a:t>
            </a:r>
            <a:r>
              <a:rPr lang="ru-RU"/>
              <a:t>36</a:t>
            </a:r>
            <a:r>
              <a:rPr lang="en-US"/>
              <a:t>, IAS 40</a:t>
            </a:r>
            <a:endParaRPr lang="ru-RU"/>
          </a:p>
        </p:txBody>
      </p:sp>
      <p:sp>
        <p:nvSpPr>
          <p:cNvPr id="50205" name="Title 1"/>
          <p:cNvSpPr>
            <a:spLocks noGrp="1"/>
          </p:cNvSpPr>
          <p:nvPr>
            <p:ph type="title"/>
          </p:nvPr>
        </p:nvSpPr>
        <p:spPr>
          <a:xfrm>
            <a:off x="1727200" y="260350"/>
            <a:ext cx="7165975" cy="792163"/>
          </a:xfrm>
        </p:spPr>
        <p:txBody>
          <a:bodyPr/>
          <a:lstStyle/>
          <a:p>
            <a:r>
              <a:rPr lang="ru-RU" smtClean="0"/>
              <a:t>Обзор автоматических корректировок МСФО </a:t>
            </a:r>
            <a:br>
              <a:rPr lang="ru-RU" smtClean="0"/>
            </a:br>
            <a:r>
              <a:rPr lang="ru-RU" smtClean="0"/>
              <a:t>по запасам и внеоборотным активам</a:t>
            </a:r>
            <a:endParaRPr lang="en-US" altLang="en-US" smtClean="0"/>
          </a:p>
        </p:txBody>
      </p:sp>
      <p:sp>
        <p:nvSpPr>
          <p:cNvPr id="50206" name="TextBox 51"/>
          <p:cNvSpPr txBox="1">
            <a:spLocks noChangeArrowheads="1"/>
          </p:cNvSpPr>
          <p:nvPr/>
        </p:nvSpPr>
        <p:spPr bwMode="auto">
          <a:xfrm>
            <a:off x="928688" y="2303463"/>
            <a:ext cx="127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Исходная информация для ввода</a:t>
            </a:r>
          </a:p>
        </p:txBody>
      </p:sp>
      <p:sp>
        <p:nvSpPr>
          <p:cNvPr id="50207" name="TextBox 52"/>
          <p:cNvSpPr txBox="1">
            <a:spLocks noChangeArrowheads="1"/>
          </p:cNvSpPr>
          <p:nvPr/>
        </p:nvSpPr>
        <p:spPr bwMode="auto">
          <a:xfrm>
            <a:off x="782638" y="3594100"/>
            <a:ext cx="1562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Автоматический расчет</a:t>
            </a:r>
          </a:p>
        </p:txBody>
      </p:sp>
      <p:sp>
        <p:nvSpPr>
          <p:cNvPr id="5020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00C8ED-49ED-41FF-9E9C-01B64F7D5C6D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41101</TotalTime>
  <Words>3593</Words>
  <Application>Microsoft Office PowerPoint</Application>
  <PresentationFormat>Экран (4:3)</PresentationFormat>
  <Paragraphs>296</Paragraphs>
  <Slides>25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1409_Шаблон</vt:lpstr>
      <vt:lpstr>1_1409_Шаблон</vt:lpstr>
      <vt:lpstr>Презентация PowerPoint</vt:lpstr>
      <vt:lpstr>МСФО в 1C:Управление холдингом ERP обзор возможностей</vt:lpstr>
      <vt:lpstr>МСФО в программных продуктах «1С»</vt:lpstr>
      <vt:lpstr>Управление Холдингом ERP:  Новый продукт с единым информационным полем</vt:lpstr>
      <vt:lpstr>Четыре способа отражения операций в учете МСФО</vt:lpstr>
      <vt:lpstr>Проводки МСФО могут формироваться по шаблону в момент проведения документа РСБУ</vt:lpstr>
      <vt:lpstr>Расширенные возможности параллельного учета основных средств</vt:lpstr>
      <vt:lpstr>Управление Холдингом ERP:  Поддержка учета по подразделениям  и направлениям деятельности в МСФО</vt:lpstr>
      <vt:lpstr>Обзор автоматических корректировок МСФО  по запасам и внеоборотным активам</vt:lpstr>
      <vt:lpstr>Параллельный учет по выборочным объектам</vt:lpstr>
      <vt:lpstr>Ключевые возможности параллельного учета финансовых инструментов</vt:lpstr>
      <vt:lpstr>Поддержка новых стандартов IFRS 9 и IFRS 16</vt:lpstr>
      <vt:lpstr>Поддержка IFRS 15 «Договоры с покупателями»</vt:lpstr>
      <vt:lpstr>Поддержка IFRS 16 «Аренда»</vt:lpstr>
      <vt:lpstr>Сверка ВГО: работа с порталом сверки</vt:lpstr>
      <vt:lpstr>Быстрое закрытие: выверка план/факта по начислениям</vt:lpstr>
      <vt:lpstr>Консолидация данных:  периметр консолидации и его изменение</vt:lpstr>
      <vt:lpstr>Возможность расшифровки показателей до первоисточника</vt:lpstr>
      <vt:lpstr>«Последняя миля» финансовой отчетности</vt:lpstr>
      <vt:lpstr>Цель и задачи подсистемы управления корпоративными налогами</vt:lpstr>
      <vt:lpstr>Ведение учета изменений в структуре холдинга</vt:lpstr>
      <vt:lpstr>Реестр налоговых уведомлений</vt:lpstr>
      <vt:lpstr>Подготовка странового отчета  в 1С Управление Холдингом</vt:lpstr>
      <vt:lpstr>Оценка налоговых рисков при помощи индикаторов BEPS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Митрохин Станислав</cp:lastModifiedBy>
  <cp:revision>1477</cp:revision>
  <cp:lastPrinted>2016-10-27T11:13:39Z</cp:lastPrinted>
  <dcterms:created xsi:type="dcterms:W3CDTF">2014-08-20T11:28:12Z</dcterms:created>
  <dcterms:modified xsi:type="dcterms:W3CDTF">2019-07-22T09:30:38Z</dcterms:modified>
</cp:coreProperties>
</file>